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257" r:id="rId6"/>
    <p:sldId id="258" r:id="rId7"/>
    <p:sldId id="296" r:id="rId8"/>
    <p:sldId id="298" r:id="rId9"/>
    <p:sldId id="297" r:id="rId10"/>
    <p:sldId id="295" r:id="rId11"/>
    <p:sldId id="366" r:id="rId12"/>
    <p:sldId id="367" r:id="rId13"/>
    <p:sldId id="368" r:id="rId14"/>
    <p:sldId id="278" r:id="rId15"/>
    <p:sldId id="343" r:id="rId16"/>
    <p:sldId id="391" r:id="rId17"/>
    <p:sldId id="392" r:id="rId18"/>
    <p:sldId id="369" r:id="rId19"/>
    <p:sldId id="393" r:id="rId20"/>
    <p:sldId id="345" r:id="rId21"/>
    <p:sldId id="370" r:id="rId22"/>
    <p:sldId id="346" r:id="rId23"/>
    <p:sldId id="279" r:id="rId24"/>
    <p:sldId id="321" r:id="rId25"/>
    <p:sldId id="342" r:id="rId26"/>
    <p:sldId id="28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D53B"/>
    <a:srgbClr val="F7EC7D"/>
    <a:srgbClr val="B3934F"/>
    <a:srgbClr val="D2AE5D"/>
    <a:srgbClr val="DCC890"/>
    <a:srgbClr val="AF9B70"/>
    <a:srgbClr val="0A0602"/>
    <a:srgbClr val="D4BB76"/>
    <a:srgbClr val="C89324"/>
    <a:srgbClr val="D3AC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6" d="100"/>
          <a:sy n="66" d="100"/>
        </p:scale>
        <p:origin x="-2256" y="-1146"/>
      </p:cViewPr>
      <p:guideLst>
        <p:guide orient="horz" pos="2261"/>
        <p:guide pos="37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E1D11-4ADC-49B9-9B07-8A312F0B072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7E883B-E7CE-4811-A17D-9D21C2F1334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F7E883B-E7CE-4811-A17D-9D21C2F1334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F45D07E-C328-4243-957A-4368A85577F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C12802-EEAB-4868-BB60-7183423D515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F45D07E-C328-4243-957A-4368A85577F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C12802-EEAB-4868-BB60-7183423D515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F45D07E-C328-4243-957A-4368A85577F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C12802-EEAB-4868-BB60-7183423D515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3" name="直接连接符 2"/>
          <p:cNvCxnSpPr/>
          <p:nvPr userDrawn="1"/>
        </p:nvCxnSpPr>
        <p:spPr>
          <a:xfrm>
            <a:off x="1287624" y="681135"/>
            <a:ext cx="10683552" cy="0"/>
          </a:xfrm>
          <a:prstGeom prst="line">
            <a:avLst/>
          </a:prstGeom>
          <a:ln>
            <a:solidFill>
              <a:schemeClr val="accent4">
                <a:alpha val="57000"/>
              </a:schemeClr>
            </a:solidFill>
          </a:ln>
        </p:spPr>
        <p:style>
          <a:lnRef idx="1">
            <a:schemeClr val="accent4"/>
          </a:lnRef>
          <a:fillRef idx="0">
            <a:schemeClr val="accent4"/>
          </a:fillRef>
          <a:effectRef idx="0">
            <a:schemeClr val="accent4"/>
          </a:effectRef>
          <a:fontRef idx="minor">
            <a:schemeClr val="tx1"/>
          </a:fontRef>
        </p:style>
      </p:cxnSp>
      <p:grpSp>
        <p:nvGrpSpPr>
          <p:cNvPr id="2" name="组合 1"/>
          <p:cNvGrpSpPr/>
          <p:nvPr userDrawn="1"/>
        </p:nvGrpSpPr>
        <p:grpSpPr>
          <a:xfrm>
            <a:off x="292079" y="165432"/>
            <a:ext cx="890993" cy="1033551"/>
            <a:chOff x="292079" y="165432"/>
            <a:chExt cx="890993" cy="1033551"/>
          </a:xfrm>
        </p:grpSpPr>
        <p:grpSp>
          <p:nvGrpSpPr>
            <p:cNvPr id="9" name="组合 8"/>
            <p:cNvGrpSpPr/>
            <p:nvPr userDrawn="1"/>
          </p:nvGrpSpPr>
          <p:grpSpPr>
            <a:xfrm>
              <a:off x="292079" y="165432"/>
              <a:ext cx="890993" cy="1033551"/>
              <a:chOff x="3213538" y="2782669"/>
              <a:chExt cx="793102" cy="919998"/>
            </a:xfrm>
          </p:grpSpPr>
          <p:sp>
            <p:nvSpPr>
              <p:cNvPr id="10" name="六边形 9"/>
              <p:cNvSpPr/>
              <p:nvPr/>
            </p:nvSpPr>
            <p:spPr>
              <a:xfrm rot="5400000">
                <a:off x="3150090" y="2846117"/>
                <a:ext cx="919998" cy="793102"/>
              </a:xfrm>
              <a:prstGeom prst="hexagon">
                <a:avLst/>
              </a:prstGeom>
              <a:noFill/>
              <a:ln>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rot="3259853">
                <a:off x="3163982" y="2846423"/>
                <a:ext cx="884200" cy="762242"/>
              </a:xfrm>
              <a:prstGeom prst="hexagon">
                <a:avLst/>
              </a:prstGeom>
              <a:noFill/>
              <a:ln>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userDrawn="1"/>
          </p:nvSpPr>
          <p:spPr>
            <a:xfrm>
              <a:off x="417552" y="342051"/>
              <a:ext cx="649248" cy="646331"/>
            </a:xfrm>
            <a:prstGeom prst="rect">
              <a:avLst/>
            </a:prstGeom>
          </p:spPr>
          <p:txBody>
            <a:bodyPr wrap="square">
              <a:spAutoFit/>
            </a:bodyPr>
            <a:lstStyle/>
            <a:p>
              <a:r>
                <a:rPr lang="zh-CN" altLang="en-US" dirty="0">
                  <a:solidFill>
                    <a:srgbClr val="DECB96"/>
                  </a:solidFill>
                  <a:latin typeface="微软雅黑" panose="020B0503020204020204" pitchFamily="34" charset="-122"/>
                  <a:ea typeface="微软雅黑" panose="020B0503020204020204" pitchFamily="34" charset="-122"/>
                </a:rPr>
                <a:t>你的题目</a:t>
              </a:r>
              <a:endParaRPr lang="zh-CN" altLang="en-US" dirty="0">
                <a:solidFill>
                  <a:srgbClr val="DECB9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F45D07E-C328-4243-957A-4368A85577F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C12802-EEAB-4868-BB60-7183423D515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F45D07E-C328-4243-957A-4368A85577F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C12802-EEAB-4868-BB60-7183423D515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F45D07E-C328-4243-957A-4368A85577F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C12802-EEAB-4868-BB60-7183423D5159}" type="slidenum">
              <a:rPr lang="zh-CN" altLang="en-US" smtClean="0"/>
            </a:fld>
            <a:endParaRPr lang="zh-CN" altLang="en-US"/>
          </a:p>
        </p:txBody>
      </p:sp>
      <p:sp>
        <p:nvSpPr>
          <p:cNvPr id="11" name="TextBox 10"/>
          <p:cNvSpPr txBox="1"/>
          <p:nvPr userDrawn="1"/>
        </p:nvSpPr>
        <p:spPr>
          <a:xfrm>
            <a:off x="2072805" y="673843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F45D07E-C328-4243-957A-4368A85577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C12802-EEAB-4868-BB60-7183423D515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45D07E-C328-4243-957A-4368A85577F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C12802-EEAB-4868-BB60-7183423D515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F45D07E-C328-4243-957A-4368A85577F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C12802-EEAB-4868-BB60-7183423D515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5D07E-C328-4243-957A-4368A85577F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12802-EEAB-4868-BB60-7183423D515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 name="图片 9" descr="图片包含 建筑物, 圆屋顶&#10;&#10;已生成高可信度的说明"/>
          <p:cNvPicPr>
            <a:picLocks noChangeAspect="1"/>
          </p:cNvPicPr>
          <p:nvPr/>
        </p:nvPicPr>
        <p:blipFill>
          <a:blip r:embed="rId1"/>
          <a:stretch>
            <a:fillRect/>
          </a:stretch>
        </p:blipFill>
        <p:spPr>
          <a:xfrm>
            <a:off x="3446913" y="517849"/>
            <a:ext cx="5068389" cy="5822302"/>
          </a:xfrm>
          <a:prstGeom prst="rect">
            <a:avLst/>
          </a:prstGeom>
        </p:spPr>
      </p:pic>
      <p:sp>
        <p:nvSpPr>
          <p:cNvPr id="11" name="文本框 10"/>
          <p:cNvSpPr txBox="1"/>
          <p:nvPr/>
        </p:nvSpPr>
        <p:spPr>
          <a:xfrm>
            <a:off x="3644307" y="2239348"/>
            <a:ext cx="4673600" cy="1432560"/>
          </a:xfrm>
          <a:prstGeom prst="rect">
            <a:avLst/>
          </a:prstGeom>
          <a:noFill/>
        </p:spPr>
        <p:txBody>
          <a:bodyPr wrap="none" rtlCol="0">
            <a:spAutoFit/>
          </a:bodyPr>
          <a:lstStyle/>
          <a:p>
            <a:pPr algn="ctr"/>
            <a:r>
              <a:rPr lang="zh-CN" altLang="en-US" sz="4400" b="1" dirty="0">
                <a:gradFill flip="none" rotWithShape="1">
                  <a:gsLst>
                    <a:gs pos="0">
                      <a:srgbClr val="DECB96"/>
                    </a:gs>
                    <a:gs pos="100000">
                      <a:srgbClr val="C89324"/>
                    </a:gs>
                  </a:gsLst>
                  <a:lin ang="16200000" scaled="1"/>
                  <a:tileRect/>
                </a:gradFill>
                <a:latin typeface="方正细谭黑简体" panose="02000000000000000000" pitchFamily="2" charset="-122"/>
                <a:ea typeface="方正细谭黑简体" panose="02000000000000000000" pitchFamily="2" charset="-122"/>
                <a:cs typeface="+mn-ea"/>
                <a:sym typeface="+mn-lt"/>
              </a:rPr>
              <a:t>邮学小帮手</a:t>
            </a:r>
            <a:endParaRPr lang="zh-CN" altLang="en-US" sz="4400" b="1" dirty="0">
              <a:gradFill flip="none" rotWithShape="1">
                <a:gsLst>
                  <a:gs pos="0">
                    <a:srgbClr val="DECB96"/>
                  </a:gs>
                  <a:gs pos="100000">
                    <a:srgbClr val="C89324"/>
                  </a:gs>
                </a:gsLst>
                <a:lin ang="16200000" scaled="1"/>
                <a:tileRect/>
              </a:gradFill>
              <a:latin typeface="方正细谭黑简体" panose="02000000000000000000" pitchFamily="2" charset="-122"/>
              <a:ea typeface="方正细谭黑简体" panose="02000000000000000000" pitchFamily="2" charset="-122"/>
              <a:cs typeface="+mn-ea"/>
              <a:sym typeface="+mn-lt"/>
            </a:endParaRPr>
          </a:p>
          <a:p>
            <a:pPr algn="ctr"/>
            <a:r>
              <a:rPr lang="zh-CN" altLang="en-US" sz="4400" b="1" dirty="0">
                <a:gradFill flip="none" rotWithShape="1">
                  <a:gsLst>
                    <a:gs pos="0">
                      <a:srgbClr val="DECB96"/>
                    </a:gs>
                    <a:gs pos="100000">
                      <a:srgbClr val="C89324"/>
                    </a:gs>
                  </a:gsLst>
                  <a:lin ang="16200000" scaled="1"/>
                  <a:tileRect/>
                </a:gradFill>
                <a:latin typeface="方正细谭黑简体" panose="02000000000000000000" pitchFamily="2" charset="-122"/>
                <a:ea typeface="方正细谭黑简体" panose="02000000000000000000" pitchFamily="2" charset="-122"/>
                <a:cs typeface="+mn-ea"/>
                <a:sym typeface="+mn-lt"/>
              </a:rPr>
              <a:t>程序设计综合实验</a:t>
            </a:r>
            <a:endParaRPr lang="zh-CN" altLang="en-US" sz="4400" b="1" dirty="0">
              <a:gradFill flip="none" rotWithShape="1">
                <a:gsLst>
                  <a:gs pos="0">
                    <a:srgbClr val="DECB96"/>
                  </a:gs>
                  <a:gs pos="100000">
                    <a:srgbClr val="C89324"/>
                  </a:gs>
                </a:gsLst>
                <a:lin ang="16200000" scaled="1"/>
                <a:tileRect/>
              </a:gradFill>
              <a:latin typeface="方正细谭黑简体" panose="02000000000000000000" pitchFamily="2" charset="-122"/>
              <a:ea typeface="方正细谭黑简体" panose="02000000000000000000" pitchFamily="2" charset="-122"/>
              <a:cs typeface="+mn-ea"/>
              <a:sym typeface="+mn-lt"/>
            </a:endParaRPr>
          </a:p>
        </p:txBody>
      </p:sp>
      <p:sp>
        <p:nvSpPr>
          <p:cNvPr id="12" name="矩形 11"/>
          <p:cNvSpPr/>
          <p:nvPr/>
        </p:nvSpPr>
        <p:spPr>
          <a:xfrm>
            <a:off x="4513181" y="3685898"/>
            <a:ext cx="2935849" cy="652780"/>
          </a:xfrm>
          <a:prstGeom prst="rect">
            <a:avLst/>
          </a:prstGeom>
        </p:spPr>
        <p:txBody>
          <a:bodyPr wrap="square">
            <a:spAutoFit/>
          </a:bodyPr>
          <a:lstStyle/>
          <a:p>
            <a:pPr algn="ctr"/>
            <a:r>
              <a:rPr lang="zh-CN" altLang="en-US" sz="1200" dirty="0">
                <a:solidFill>
                  <a:srgbClr val="DECB96"/>
                </a:solidFill>
                <a:cs typeface="+mn-ea"/>
                <a:sym typeface="+mn-lt"/>
              </a:rPr>
              <a:t>孙泽凯</a:t>
            </a:r>
            <a:r>
              <a:rPr lang="en-US" altLang="zh-CN" sz="1200" dirty="0">
                <a:solidFill>
                  <a:srgbClr val="DECB96"/>
                </a:solidFill>
                <a:cs typeface="+mn-ea"/>
                <a:sym typeface="+mn-lt"/>
              </a:rPr>
              <a:t>-2020212180</a:t>
            </a:r>
            <a:endParaRPr lang="en-US" altLang="zh-CN" sz="1200" dirty="0">
              <a:solidFill>
                <a:srgbClr val="DECB96"/>
              </a:solidFill>
              <a:cs typeface="+mn-ea"/>
              <a:sym typeface="+mn-lt"/>
            </a:endParaRPr>
          </a:p>
          <a:p>
            <a:pPr algn="ctr"/>
            <a:r>
              <a:rPr lang="zh-CN" altLang="en-US" sz="1200" dirty="0">
                <a:solidFill>
                  <a:srgbClr val="DECB96"/>
                </a:solidFill>
                <a:cs typeface="+mn-ea"/>
                <a:sym typeface="+mn-lt"/>
              </a:rPr>
              <a:t>张扬</a:t>
            </a:r>
            <a:r>
              <a:rPr lang="en-US" altLang="zh-CN" sz="1200" dirty="0">
                <a:solidFill>
                  <a:srgbClr val="DECB96"/>
                </a:solidFill>
                <a:cs typeface="+mn-ea"/>
                <a:sym typeface="+mn-lt"/>
              </a:rPr>
              <a:t>-2020212185</a:t>
            </a:r>
            <a:endParaRPr lang="en-US" altLang="zh-CN" sz="1200" dirty="0">
              <a:solidFill>
                <a:srgbClr val="DECB96"/>
              </a:solidFill>
              <a:cs typeface="+mn-ea"/>
              <a:sym typeface="+mn-lt"/>
            </a:endParaRPr>
          </a:p>
          <a:p>
            <a:pPr algn="ctr"/>
            <a:r>
              <a:rPr lang="zh-CN" altLang="en-US" sz="1200" dirty="0">
                <a:solidFill>
                  <a:srgbClr val="DECB96"/>
                </a:solidFill>
                <a:cs typeface="+mn-ea"/>
                <a:sym typeface="+mn-lt"/>
              </a:rPr>
              <a:t>王梓安</a:t>
            </a:r>
            <a:r>
              <a:rPr lang="en-US" altLang="zh-CN" sz="1200" dirty="0">
                <a:solidFill>
                  <a:srgbClr val="DECB96"/>
                </a:solidFill>
                <a:cs typeface="+mn-ea"/>
                <a:sym typeface="+mn-lt"/>
              </a:rPr>
              <a:t>-2020212212</a:t>
            </a:r>
            <a:endParaRPr lang="en-US" altLang="zh-CN" sz="1200" dirty="0">
              <a:solidFill>
                <a:srgbClr val="DECB96"/>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41" presetClass="entr" presetSubtype="0" fill="hold" grpId="0" nodeType="with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lstStyle/>
            <a:p>
              <a:pPr algn="dist"/>
              <a:r>
                <a:rPr lang="zh-CN" altLang="en-US" sz="2000" dirty="0">
                  <a:gradFill flip="none" rotWithShape="1">
                    <a:gsLst>
                      <a:gs pos="0">
                        <a:srgbClr val="DECB96"/>
                      </a:gs>
                      <a:gs pos="100000">
                        <a:srgbClr val="C89324"/>
                      </a:gs>
                    </a:gsLst>
                    <a:lin ang="16200000" scaled="1"/>
                    <a:tileRect/>
                  </a:gradFill>
                  <a:cs typeface="+mn-ea"/>
                  <a:sym typeface="+mn-lt"/>
                </a:rPr>
                <a:t>接口设计</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8" name="TextBox 13"/>
          <p:cNvSpPr txBox="1"/>
          <p:nvPr/>
        </p:nvSpPr>
        <p:spPr>
          <a:xfrm>
            <a:off x="490904" y="1366095"/>
            <a:ext cx="11598519" cy="4491679"/>
          </a:xfrm>
          <a:prstGeom prst="rect">
            <a:avLst/>
          </a:prstGeom>
          <a:noFill/>
        </p:spPr>
        <p:txBody>
          <a:bodyPr wrap="square" rtlCol="0">
            <a:spAutoFit/>
          </a:bodyPr>
          <a:lstStyle/>
          <a:p>
            <a:pPr>
              <a:lnSpc>
                <a:spcPct val="150000"/>
              </a:lnSpc>
            </a:pPr>
            <a:r>
              <a:rPr lang="zh-CN" altLang="en-US" sz="1200" b="1" dirty="0">
                <a:solidFill>
                  <a:srgbClr val="D3AC55"/>
                </a:solidFill>
                <a:cs typeface="+mn-ea"/>
                <a:sym typeface="+mn-lt"/>
              </a:rPr>
              <a:t>信息获取模块</a:t>
            </a:r>
            <a:r>
              <a:rPr lang="en-US" altLang="zh-CN" sz="1200" b="1" dirty="0">
                <a:solidFill>
                  <a:srgbClr val="D3AC55"/>
                </a:solidFill>
                <a:cs typeface="+mn-ea"/>
                <a:sym typeface="+mn-lt"/>
              </a:rPr>
              <a:t>—</a:t>
            </a:r>
            <a:r>
              <a:rPr lang="zh-CN" altLang="en-US" sz="1200" b="1" dirty="0">
                <a:solidFill>
                  <a:srgbClr val="D3AC55"/>
                </a:solidFill>
                <a:cs typeface="+mn-ea"/>
                <a:sym typeface="+mn-lt"/>
              </a:rPr>
              <a:t>存储模块接口</a:t>
            </a:r>
            <a:r>
              <a:rPr lang="zh-CN" altLang="en-US" sz="1200" dirty="0">
                <a:solidFill>
                  <a:srgbClr val="D3AC55"/>
                </a:solidFill>
                <a:cs typeface="+mn-ea"/>
                <a:sym typeface="+mn-lt"/>
              </a:rPr>
              <a:t>：将信息获取模块中暂存的</a:t>
            </a:r>
            <a:r>
              <a:rPr lang="en-US" altLang="zh-CN" sz="1200" dirty="0" err="1">
                <a:solidFill>
                  <a:srgbClr val="D3AC55"/>
                </a:solidFill>
                <a:cs typeface="+mn-ea"/>
                <a:sym typeface="+mn-lt"/>
              </a:rPr>
              <a:t>Dataframe</a:t>
            </a:r>
            <a:r>
              <a:rPr lang="zh-CN" altLang="en-US" sz="1200" dirty="0">
                <a:solidFill>
                  <a:srgbClr val="D3AC55"/>
                </a:solidFill>
                <a:cs typeface="+mn-ea"/>
                <a:sym typeface="+mn-lt"/>
              </a:rPr>
              <a:t>类型数据预处理传输给存储模块（包括课程信息、用户输入待办事项和输入文件等数据），形成可长时间存储的文件类型进行存储（如</a:t>
            </a:r>
            <a:r>
              <a:rPr lang="en-US" altLang="zh-CN" sz="1200" dirty="0">
                <a:solidFill>
                  <a:srgbClr val="D3AC55"/>
                </a:solidFill>
                <a:cs typeface="+mn-ea"/>
                <a:sym typeface="+mn-lt"/>
              </a:rPr>
              <a:t>csv</a:t>
            </a:r>
            <a:r>
              <a:rPr lang="zh-CN" altLang="en-US" sz="1200" dirty="0">
                <a:solidFill>
                  <a:srgbClr val="D3AC55"/>
                </a:solidFill>
                <a:cs typeface="+mn-ea"/>
                <a:sym typeface="+mn-lt"/>
              </a:rPr>
              <a:t>、</a:t>
            </a:r>
            <a:r>
              <a:rPr lang="en-US" altLang="zh-CN" sz="1200" dirty="0">
                <a:solidFill>
                  <a:srgbClr val="D3AC55"/>
                </a:solidFill>
                <a:cs typeface="+mn-ea"/>
                <a:sym typeface="+mn-lt"/>
              </a:rPr>
              <a:t>txt</a:t>
            </a:r>
            <a:r>
              <a:rPr lang="zh-CN" altLang="en-US" sz="1200" dirty="0">
                <a:solidFill>
                  <a:srgbClr val="D3AC55"/>
                </a:solidFill>
                <a:cs typeface="+mn-ea"/>
                <a:sym typeface="+mn-lt"/>
              </a:rPr>
              <a:t>、</a:t>
            </a:r>
            <a:r>
              <a:rPr lang="en-US" altLang="zh-CN" sz="1200" dirty="0">
                <a:solidFill>
                  <a:srgbClr val="D3AC55"/>
                </a:solidFill>
                <a:cs typeface="+mn-ea"/>
                <a:sym typeface="+mn-lt"/>
              </a:rPr>
              <a:t>jpg</a:t>
            </a:r>
            <a:r>
              <a:rPr lang="zh-CN" altLang="en-US" sz="1200" dirty="0">
                <a:solidFill>
                  <a:srgbClr val="D3AC55"/>
                </a:solidFill>
                <a:cs typeface="+mn-ea"/>
                <a:sym typeface="+mn-lt"/>
              </a:rPr>
              <a:t>等文件类型）。</a:t>
            </a:r>
            <a:endParaRPr lang="en-US" altLang="zh-CN" sz="1200" dirty="0">
              <a:solidFill>
                <a:srgbClr val="D3AC55"/>
              </a:solidFill>
              <a:cs typeface="+mn-ea"/>
              <a:sym typeface="+mn-lt"/>
            </a:endParaRPr>
          </a:p>
          <a:p>
            <a:pPr>
              <a:lnSpc>
                <a:spcPct val="150000"/>
              </a:lnSpc>
            </a:pPr>
            <a:endParaRPr lang="zh-CN" altLang="en-US" sz="1200" dirty="0">
              <a:solidFill>
                <a:srgbClr val="D3AC55"/>
              </a:solidFill>
              <a:cs typeface="+mn-ea"/>
              <a:sym typeface="+mn-lt"/>
            </a:endParaRPr>
          </a:p>
          <a:p>
            <a:pPr>
              <a:lnSpc>
                <a:spcPct val="150000"/>
              </a:lnSpc>
            </a:pPr>
            <a:r>
              <a:rPr lang="zh-CN" altLang="en-US" sz="1200" b="1" dirty="0">
                <a:solidFill>
                  <a:srgbClr val="D3AC55"/>
                </a:solidFill>
                <a:cs typeface="+mn-ea"/>
                <a:sym typeface="+mn-lt"/>
              </a:rPr>
              <a:t>信息获取模块</a:t>
            </a:r>
            <a:r>
              <a:rPr lang="en-US" altLang="zh-CN" sz="1200" b="1" dirty="0">
                <a:solidFill>
                  <a:srgbClr val="D3AC55"/>
                </a:solidFill>
                <a:cs typeface="+mn-ea"/>
                <a:sym typeface="+mn-lt"/>
              </a:rPr>
              <a:t>—</a:t>
            </a:r>
            <a:r>
              <a:rPr lang="zh-CN" altLang="en-US" sz="1200" b="1" dirty="0">
                <a:solidFill>
                  <a:srgbClr val="D3AC55"/>
                </a:solidFill>
                <a:cs typeface="+mn-ea"/>
                <a:sym typeface="+mn-lt"/>
              </a:rPr>
              <a:t>提醒模块接口</a:t>
            </a:r>
            <a:r>
              <a:rPr lang="zh-CN" altLang="en-US" sz="1200" dirty="0">
                <a:solidFill>
                  <a:srgbClr val="D3AC55"/>
                </a:solidFill>
                <a:cs typeface="+mn-ea"/>
                <a:sym typeface="+mn-lt"/>
              </a:rPr>
              <a:t>：将信息获取模块通过</a:t>
            </a:r>
            <a:r>
              <a:rPr lang="en-US" altLang="zh-CN" sz="1200" dirty="0">
                <a:solidFill>
                  <a:srgbClr val="D3AC55"/>
                </a:solidFill>
                <a:cs typeface="+mn-ea"/>
                <a:sym typeface="+mn-lt"/>
              </a:rPr>
              <a:t>time</a:t>
            </a:r>
            <a:r>
              <a:rPr lang="zh-CN" altLang="en-US" sz="1200" dirty="0">
                <a:solidFill>
                  <a:srgbClr val="D3AC55"/>
                </a:solidFill>
                <a:cs typeface="+mn-ea"/>
                <a:sym typeface="+mn-lt"/>
              </a:rPr>
              <a:t>函数实时获取的时间信息经过格式处理传输给提醒模块，将提醒模块需要时钟信号的需求指令传输给信息获取模块。</a:t>
            </a:r>
            <a:endParaRPr lang="en-US" altLang="zh-CN" sz="1200" dirty="0">
              <a:solidFill>
                <a:srgbClr val="D3AC55"/>
              </a:solidFill>
              <a:cs typeface="+mn-ea"/>
              <a:sym typeface="+mn-lt"/>
            </a:endParaRPr>
          </a:p>
          <a:p>
            <a:pPr>
              <a:lnSpc>
                <a:spcPct val="150000"/>
              </a:lnSpc>
            </a:pPr>
            <a:endParaRPr lang="zh-CN" altLang="en-US" sz="1200" dirty="0">
              <a:solidFill>
                <a:srgbClr val="D3AC55"/>
              </a:solidFill>
              <a:cs typeface="+mn-ea"/>
              <a:sym typeface="+mn-lt"/>
            </a:endParaRPr>
          </a:p>
          <a:p>
            <a:pPr>
              <a:lnSpc>
                <a:spcPct val="150000"/>
              </a:lnSpc>
            </a:pPr>
            <a:r>
              <a:rPr lang="zh-CN" altLang="en-US" sz="1200" b="1" dirty="0">
                <a:solidFill>
                  <a:srgbClr val="D3AC55"/>
                </a:solidFill>
                <a:cs typeface="+mn-ea"/>
                <a:sym typeface="+mn-lt"/>
              </a:rPr>
              <a:t>信息获取模块</a:t>
            </a:r>
            <a:r>
              <a:rPr lang="en-US" altLang="zh-CN" sz="1200" b="1" dirty="0">
                <a:solidFill>
                  <a:srgbClr val="D3AC55"/>
                </a:solidFill>
                <a:cs typeface="+mn-ea"/>
                <a:sym typeface="+mn-lt"/>
              </a:rPr>
              <a:t>—</a:t>
            </a:r>
            <a:r>
              <a:rPr lang="zh-CN" altLang="en-US" sz="1200" b="1" dirty="0">
                <a:solidFill>
                  <a:srgbClr val="D3AC55"/>
                </a:solidFill>
                <a:cs typeface="+mn-ea"/>
                <a:sym typeface="+mn-lt"/>
              </a:rPr>
              <a:t>个性化设置模块接口</a:t>
            </a:r>
            <a:r>
              <a:rPr lang="zh-CN" altLang="en-US" sz="1200" dirty="0">
                <a:solidFill>
                  <a:srgbClr val="D3AC55"/>
                </a:solidFill>
                <a:cs typeface="+mn-ea"/>
                <a:sym typeface="+mn-lt"/>
              </a:rPr>
              <a:t>：将信息获取模块中用户输入的自定义文件传输给个性化设置模块，同时也可以将个性化设置模块中产生的获取信息的指令传输给信息获取模块。</a:t>
            </a:r>
            <a:endParaRPr lang="en-US" altLang="zh-CN" sz="1200" dirty="0">
              <a:solidFill>
                <a:srgbClr val="D3AC55"/>
              </a:solidFill>
              <a:cs typeface="+mn-ea"/>
              <a:sym typeface="+mn-lt"/>
            </a:endParaRPr>
          </a:p>
          <a:p>
            <a:pPr>
              <a:lnSpc>
                <a:spcPct val="150000"/>
              </a:lnSpc>
            </a:pPr>
            <a:endParaRPr lang="zh-CN" altLang="en-US" sz="1200" dirty="0">
              <a:solidFill>
                <a:srgbClr val="D3AC55"/>
              </a:solidFill>
              <a:cs typeface="+mn-ea"/>
              <a:sym typeface="+mn-lt"/>
            </a:endParaRPr>
          </a:p>
          <a:p>
            <a:pPr>
              <a:lnSpc>
                <a:spcPct val="150000"/>
              </a:lnSpc>
            </a:pPr>
            <a:r>
              <a:rPr lang="zh-CN" altLang="en-US" sz="1200" b="1" dirty="0">
                <a:solidFill>
                  <a:srgbClr val="D3AC55"/>
                </a:solidFill>
                <a:cs typeface="+mn-ea"/>
                <a:sym typeface="+mn-lt"/>
              </a:rPr>
              <a:t>存储模块</a:t>
            </a:r>
            <a:r>
              <a:rPr lang="en-US" altLang="zh-CN" sz="1200" b="1" dirty="0">
                <a:solidFill>
                  <a:srgbClr val="D3AC55"/>
                </a:solidFill>
                <a:cs typeface="+mn-ea"/>
                <a:sym typeface="+mn-lt"/>
              </a:rPr>
              <a:t>—</a:t>
            </a:r>
            <a:r>
              <a:rPr lang="zh-CN" altLang="en-US" sz="1200" b="1" dirty="0">
                <a:solidFill>
                  <a:srgbClr val="D3AC55"/>
                </a:solidFill>
                <a:cs typeface="+mn-ea"/>
                <a:sym typeface="+mn-lt"/>
              </a:rPr>
              <a:t>提醒模块接口</a:t>
            </a:r>
            <a:r>
              <a:rPr lang="zh-CN" altLang="en-US" sz="1200" dirty="0">
                <a:solidFill>
                  <a:srgbClr val="D3AC55"/>
                </a:solidFill>
                <a:cs typeface="+mn-ea"/>
                <a:sym typeface="+mn-lt"/>
              </a:rPr>
              <a:t>：将存储模块中存储的待办事项信息、课程详细信息和提醒时间等信息传输给提醒模块，将提醒模块需要调用存储信息的指令传输给存储模块。</a:t>
            </a:r>
            <a:endParaRPr lang="zh-CN" altLang="en-US" sz="1200" dirty="0">
              <a:solidFill>
                <a:srgbClr val="D3AC55"/>
              </a:solidFill>
              <a:cs typeface="+mn-ea"/>
              <a:sym typeface="+mn-lt"/>
            </a:endParaRPr>
          </a:p>
          <a:p>
            <a:pPr>
              <a:lnSpc>
                <a:spcPct val="150000"/>
              </a:lnSpc>
            </a:pPr>
            <a:r>
              <a:rPr lang="zh-CN" altLang="en-US" sz="1200" dirty="0">
                <a:solidFill>
                  <a:srgbClr val="D3AC55"/>
                </a:solidFill>
                <a:cs typeface="+mn-ea"/>
                <a:sym typeface="+mn-lt"/>
              </a:rPr>
              <a:t>提醒模块</a:t>
            </a:r>
            <a:r>
              <a:rPr lang="en-US" altLang="zh-CN" sz="1200" dirty="0">
                <a:solidFill>
                  <a:srgbClr val="D3AC55"/>
                </a:solidFill>
                <a:cs typeface="+mn-ea"/>
                <a:sym typeface="+mn-lt"/>
              </a:rPr>
              <a:t>—</a:t>
            </a:r>
            <a:r>
              <a:rPr lang="zh-CN" altLang="en-US" sz="1200" dirty="0">
                <a:solidFill>
                  <a:srgbClr val="D3AC55"/>
                </a:solidFill>
                <a:cs typeface="+mn-ea"/>
                <a:sym typeface="+mn-lt"/>
              </a:rPr>
              <a:t>个性化设置模块接口：将个性化设置模块产生的替换提醒声音指令传输给提醒模块，暂定也可以将需要替换的提示音文件传输给提醒模块，必要时可传输两个模块之间的交互内容，实现前端</a:t>
            </a:r>
            <a:r>
              <a:rPr lang="en-US" altLang="zh-CN" sz="1200" dirty="0">
                <a:solidFill>
                  <a:srgbClr val="D3AC55"/>
                </a:solidFill>
                <a:cs typeface="+mn-ea"/>
                <a:sym typeface="+mn-lt"/>
              </a:rPr>
              <a:t>UI</a:t>
            </a:r>
            <a:r>
              <a:rPr lang="zh-CN" altLang="en-US" sz="1200" dirty="0">
                <a:solidFill>
                  <a:srgbClr val="D3AC55"/>
                </a:solidFill>
                <a:cs typeface="+mn-ea"/>
                <a:sym typeface="+mn-lt"/>
              </a:rPr>
              <a:t>和代码中继结构之间的数据传输。</a:t>
            </a:r>
            <a:endParaRPr lang="en-US" altLang="zh-CN" sz="1200" dirty="0">
              <a:solidFill>
                <a:srgbClr val="D3AC55"/>
              </a:solidFill>
              <a:cs typeface="+mn-ea"/>
              <a:sym typeface="+mn-lt"/>
            </a:endParaRPr>
          </a:p>
          <a:p>
            <a:pPr>
              <a:lnSpc>
                <a:spcPct val="150000"/>
              </a:lnSpc>
            </a:pPr>
            <a:endParaRPr lang="zh-CN" altLang="en-US" sz="1200" dirty="0">
              <a:solidFill>
                <a:srgbClr val="D3AC55"/>
              </a:solidFill>
              <a:cs typeface="+mn-ea"/>
              <a:sym typeface="+mn-lt"/>
            </a:endParaRPr>
          </a:p>
          <a:p>
            <a:pPr>
              <a:lnSpc>
                <a:spcPct val="150000"/>
              </a:lnSpc>
            </a:pPr>
            <a:r>
              <a:rPr lang="zh-CN" altLang="en-US" sz="1200" b="1" dirty="0">
                <a:solidFill>
                  <a:srgbClr val="D3AC55"/>
                </a:solidFill>
                <a:cs typeface="+mn-ea"/>
                <a:sym typeface="+mn-lt"/>
              </a:rPr>
              <a:t>个性化设置模块</a:t>
            </a:r>
            <a:r>
              <a:rPr lang="en-US" altLang="zh-CN" sz="1200" b="1" dirty="0">
                <a:solidFill>
                  <a:srgbClr val="D3AC55"/>
                </a:solidFill>
                <a:cs typeface="+mn-ea"/>
                <a:sym typeface="+mn-lt"/>
              </a:rPr>
              <a:t>—</a:t>
            </a:r>
            <a:r>
              <a:rPr lang="zh-CN" altLang="en-US" sz="1200" b="1" dirty="0">
                <a:solidFill>
                  <a:srgbClr val="D3AC55"/>
                </a:solidFill>
                <a:cs typeface="+mn-ea"/>
                <a:sym typeface="+mn-lt"/>
              </a:rPr>
              <a:t>存储模块接口</a:t>
            </a:r>
            <a:r>
              <a:rPr lang="zh-CN" altLang="en-US" sz="1200" dirty="0">
                <a:solidFill>
                  <a:srgbClr val="D3AC55"/>
                </a:solidFill>
                <a:cs typeface="+mn-ea"/>
                <a:sym typeface="+mn-lt"/>
              </a:rPr>
              <a:t>：建立个性化设置模块与存储模块之间的交互通道，传输个性化设置模块的更改背景图和提示音文件指令、传输新的背景图和提示音文件路径，提供个性化设置模块对存储模块数据的调用通道。</a:t>
            </a:r>
            <a:endParaRPr lang="zh-CN" altLang="en-US" sz="1200" dirty="0">
              <a:solidFill>
                <a:srgbClr val="D3AC55"/>
              </a:solidFill>
              <a:cs typeface="+mn-ea"/>
              <a:sym typeface="+mn-lt"/>
            </a:endParaRPr>
          </a:p>
          <a:p>
            <a:pPr>
              <a:lnSpc>
                <a:spcPct val="150000"/>
              </a:lnSpc>
            </a:pPr>
            <a:endParaRPr lang="zh-CN" altLang="en-US" sz="1200" dirty="0">
              <a:solidFill>
                <a:srgbClr val="D3AC55"/>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建筑物, 圆屋顶&#10;&#10;已生成高可信度的说明"/>
          <p:cNvPicPr>
            <a:picLocks noChangeAspect="1"/>
          </p:cNvPicPr>
          <p:nvPr/>
        </p:nvPicPr>
        <p:blipFill>
          <a:blip r:embed="rId1" cstate="screen"/>
          <a:stretch>
            <a:fillRect/>
          </a:stretch>
        </p:blipFill>
        <p:spPr>
          <a:xfrm>
            <a:off x="3881941" y="1096757"/>
            <a:ext cx="4060494" cy="4664486"/>
          </a:xfrm>
          <a:prstGeom prst="rect">
            <a:avLst/>
          </a:prstGeom>
        </p:spPr>
      </p:pic>
      <p:cxnSp>
        <p:nvCxnSpPr>
          <p:cNvPr id="4" name="直接连接符 3"/>
          <p:cNvCxnSpPr>
            <a:endCxn id="3" idx="1"/>
          </p:cNvCxnSpPr>
          <p:nvPr/>
        </p:nvCxnSpPr>
        <p:spPr>
          <a:xfrm>
            <a:off x="0" y="3429000"/>
            <a:ext cx="3881941"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3"/>
          </p:cNvCxnSpPr>
          <p:nvPr/>
        </p:nvCxnSpPr>
        <p:spPr>
          <a:xfrm>
            <a:off x="7942435" y="3429000"/>
            <a:ext cx="4249565"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049657" y="2386234"/>
            <a:ext cx="1862131" cy="646331"/>
          </a:xfrm>
          <a:prstGeom prst="rect">
            <a:avLst/>
          </a:prstGeom>
          <a:noFill/>
        </p:spPr>
        <p:txBody>
          <a:bodyPr wrap="square" rtlCol="0">
            <a:spAutoFit/>
          </a:bodyPr>
          <a:lstStyle>
            <a:defPPr>
              <a:defRPr lang="zh-CN"/>
            </a:defPPr>
            <a:lvl1pPr algn="ctr">
              <a:defRPr sz="4400" b="1">
                <a:gradFill flip="none" rotWithShape="1">
                  <a:gsLst>
                    <a:gs pos="0">
                      <a:srgbClr val="DECB96"/>
                    </a:gs>
                    <a:gs pos="100000">
                      <a:srgbClr val="C89324"/>
                    </a:gs>
                  </a:gsLst>
                  <a:lin ang="16200000" scaled="1"/>
                  <a:tileRect/>
                </a:gradFill>
                <a:latin typeface="微软雅黑" panose="020B0503020204020204" pitchFamily="34" charset="-122"/>
                <a:ea typeface="微软雅黑" panose="020B0503020204020204" pitchFamily="34" charset="-122"/>
              </a:defRPr>
            </a:lvl1pPr>
          </a:lstStyle>
          <a:p>
            <a:pPr algn="l"/>
            <a:r>
              <a:rPr lang="en-US" altLang="zh-CN" sz="3600" dirty="0">
                <a:latin typeface="+mn-lt"/>
                <a:ea typeface="+mn-ea"/>
                <a:cs typeface="+mn-ea"/>
                <a:sym typeface="+mn-lt"/>
              </a:rPr>
              <a:t>THREE</a:t>
            </a:r>
            <a:endParaRPr lang="zh-CN" altLang="en-US" sz="3600" dirty="0">
              <a:latin typeface="+mn-lt"/>
              <a:ea typeface="+mn-ea"/>
              <a:cs typeface="+mn-ea"/>
              <a:sym typeface="+mn-lt"/>
            </a:endParaRPr>
          </a:p>
        </p:txBody>
      </p:sp>
      <p:sp>
        <p:nvSpPr>
          <p:cNvPr id="11" name="矩形 10"/>
          <p:cNvSpPr/>
          <p:nvPr/>
        </p:nvSpPr>
        <p:spPr>
          <a:xfrm>
            <a:off x="5167123" y="3032565"/>
            <a:ext cx="1317653" cy="417830"/>
          </a:xfrm>
          <a:prstGeom prst="rect">
            <a:avLst/>
          </a:prstGeom>
          <a:noFill/>
        </p:spPr>
        <p:txBody>
          <a:bodyPr wrap="square" rtlCol="0">
            <a:spAutoFit/>
          </a:bodyPr>
          <a:lstStyle/>
          <a:p>
            <a:pPr algn="dist"/>
            <a:r>
              <a:rPr lang="zh-CN" altLang="en-US" sz="2000" b="1" dirty="0">
                <a:gradFill flip="none" rotWithShape="1">
                  <a:gsLst>
                    <a:gs pos="0">
                      <a:srgbClr val="DECB96"/>
                    </a:gs>
                    <a:gs pos="100000">
                      <a:srgbClr val="C89324"/>
                    </a:gs>
                  </a:gsLst>
                  <a:lin ang="16200000" scaled="1"/>
                  <a:tileRect/>
                </a:gradFill>
                <a:cs typeface="+mn-ea"/>
                <a:sym typeface="+mn-lt"/>
              </a:rPr>
              <a:t>详细设计</a:t>
            </a:r>
            <a:endParaRPr lang="zh-CN" altLang="en-US" sz="2000" b="1" dirty="0">
              <a:gradFill flip="none" rotWithShape="1">
                <a:gsLst>
                  <a:gs pos="0">
                    <a:srgbClr val="DECB96"/>
                  </a:gs>
                  <a:gs pos="100000">
                    <a:srgbClr val="C89324"/>
                  </a:gs>
                </a:gsLst>
                <a:lin ang="16200000" scaled="1"/>
                <a:tileRect/>
              </a:gradFill>
              <a:cs typeface="+mn-ea"/>
              <a:sym typeface="+mn-lt"/>
            </a:endParaRPr>
          </a:p>
        </p:txBody>
      </p:sp>
      <p:sp>
        <p:nvSpPr>
          <p:cNvPr id="12" name="矩形 11"/>
          <p:cNvSpPr/>
          <p:nvPr/>
        </p:nvSpPr>
        <p:spPr>
          <a:xfrm>
            <a:off x="4612005" y="3429000"/>
            <a:ext cx="2600325" cy="845820"/>
          </a:xfrm>
          <a:prstGeom prst="rect">
            <a:avLst/>
          </a:prstGeom>
        </p:spPr>
        <p:txBody>
          <a:bodyPr wrap="square">
            <a:spAutoFit/>
          </a:bodyPr>
          <a:lstStyle/>
          <a:p>
            <a:pPr algn="ctr">
              <a:lnSpc>
                <a:spcPct val="150000"/>
              </a:lnSpc>
            </a:pPr>
            <a:r>
              <a:rPr lang="en-US" altLang="zh-CN" sz="1100" dirty="0">
                <a:solidFill>
                  <a:srgbClr val="DECB96"/>
                </a:solidFill>
                <a:cs typeface="+mn-ea"/>
                <a:sym typeface="+mn-lt"/>
              </a:rPr>
              <a:t>1</a:t>
            </a:r>
            <a:r>
              <a:rPr lang="zh-CN" altLang="en-US" sz="1100" dirty="0">
                <a:solidFill>
                  <a:srgbClr val="DECB96"/>
                </a:solidFill>
                <a:cs typeface="+mn-ea"/>
                <a:sym typeface="+mn-lt"/>
              </a:rPr>
              <a:t>、主菜单界面     </a:t>
            </a:r>
            <a:r>
              <a:rPr lang="en-US" altLang="zh-CN" sz="1100" dirty="0">
                <a:solidFill>
                  <a:srgbClr val="DECB96"/>
                </a:solidFill>
                <a:cs typeface="+mn-ea"/>
                <a:sym typeface="+mn-lt"/>
              </a:rPr>
              <a:t>4</a:t>
            </a:r>
            <a:r>
              <a:rPr lang="zh-CN" altLang="en-US" sz="1100" dirty="0">
                <a:solidFill>
                  <a:srgbClr val="DECB96"/>
                </a:solidFill>
                <a:cs typeface="+mn-ea"/>
                <a:sym typeface="+mn-lt"/>
              </a:rPr>
              <a:t>、待办事项模块  </a:t>
            </a:r>
            <a:endParaRPr lang="zh-CN" altLang="en-US" sz="1100" dirty="0">
              <a:solidFill>
                <a:srgbClr val="DECB96"/>
              </a:solidFill>
              <a:cs typeface="+mn-ea"/>
              <a:sym typeface="+mn-lt"/>
            </a:endParaRPr>
          </a:p>
          <a:p>
            <a:pPr algn="ctr">
              <a:lnSpc>
                <a:spcPct val="150000"/>
              </a:lnSpc>
            </a:pPr>
            <a:r>
              <a:rPr lang="en-US" altLang="zh-CN" sz="1100" dirty="0">
                <a:solidFill>
                  <a:srgbClr val="DECB96"/>
                </a:solidFill>
                <a:cs typeface="+mn-ea"/>
                <a:sym typeface="+mn-lt"/>
              </a:rPr>
              <a:t>2</a:t>
            </a:r>
            <a:r>
              <a:rPr lang="zh-CN" altLang="en-US" sz="1100" dirty="0">
                <a:solidFill>
                  <a:srgbClr val="DECB96"/>
                </a:solidFill>
                <a:cs typeface="+mn-ea"/>
                <a:sym typeface="+mn-lt"/>
              </a:rPr>
              <a:t>、自动获取课程信息  </a:t>
            </a:r>
            <a:r>
              <a:rPr lang="en-US" altLang="zh-CN" sz="1100" dirty="0">
                <a:solidFill>
                  <a:srgbClr val="DECB96"/>
                </a:solidFill>
                <a:cs typeface="+mn-ea"/>
                <a:sym typeface="+mn-lt"/>
              </a:rPr>
              <a:t>5</a:t>
            </a:r>
            <a:r>
              <a:rPr lang="zh-CN" altLang="en-US" sz="1100" dirty="0">
                <a:solidFill>
                  <a:srgbClr val="DECB96"/>
                </a:solidFill>
                <a:cs typeface="+mn-ea"/>
                <a:sym typeface="+mn-lt"/>
              </a:rPr>
              <a:t>、提醒模块</a:t>
            </a:r>
            <a:endParaRPr lang="zh-CN" altLang="en-US" sz="1100" dirty="0">
              <a:solidFill>
                <a:srgbClr val="DECB96"/>
              </a:solidFill>
              <a:cs typeface="+mn-ea"/>
              <a:sym typeface="+mn-lt"/>
            </a:endParaRPr>
          </a:p>
          <a:p>
            <a:pPr algn="ctr">
              <a:lnSpc>
                <a:spcPct val="150000"/>
              </a:lnSpc>
            </a:pPr>
            <a:r>
              <a:rPr lang="en-US" altLang="zh-CN" sz="1100" dirty="0">
                <a:solidFill>
                  <a:srgbClr val="DECB96"/>
                </a:solidFill>
                <a:cs typeface="+mn-ea"/>
                <a:sym typeface="+mn-lt"/>
              </a:rPr>
              <a:t>3</a:t>
            </a:r>
            <a:r>
              <a:rPr lang="zh-CN" altLang="en-US" sz="1100" dirty="0">
                <a:solidFill>
                  <a:srgbClr val="DECB96"/>
                </a:solidFill>
                <a:cs typeface="+mn-ea"/>
                <a:sym typeface="+mn-lt"/>
              </a:rPr>
              <a:t>、课程表模块  </a:t>
            </a:r>
            <a:r>
              <a:rPr lang="en-US" altLang="zh-CN" sz="1100" dirty="0">
                <a:solidFill>
                  <a:srgbClr val="DECB96"/>
                </a:solidFill>
                <a:cs typeface="+mn-ea"/>
                <a:sym typeface="+mn-lt"/>
              </a:rPr>
              <a:t>6</a:t>
            </a:r>
            <a:r>
              <a:rPr lang="zh-CN" altLang="en-US" sz="1100" dirty="0">
                <a:solidFill>
                  <a:srgbClr val="DECB96"/>
                </a:solidFill>
                <a:cs typeface="+mn-ea"/>
                <a:sym typeface="+mn-lt"/>
              </a:rPr>
              <a:t>、个性化设置模块</a:t>
            </a:r>
            <a:endParaRPr lang="zh-CN" altLang="en-US" sz="1100" dirty="0">
              <a:solidFill>
                <a:srgbClr val="DECB96"/>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2"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p>
              <a:r>
                <a:rPr lang="zh-CN" altLang="en-US" sz="2000" dirty="0">
                  <a:gradFill flip="none" rotWithShape="1">
                    <a:gsLst>
                      <a:gs pos="0">
                        <a:srgbClr val="DECB96"/>
                      </a:gs>
                      <a:gs pos="100000">
                        <a:srgbClr val="C89324"/>
                      </a:gs>
                    </a:gsLst>
                    <a:lin ang="16200000" scaled="1"/>
                    <a:tileRect/>
                  </a:gradFill>
                  <a:cs typeface="+mn-ea"/>
                  <a:sym typeface="+mn-lt"/>
                </a:rPr>
                <a:t>菜单界面</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2" name="Freeform 5"/>
          <p:cNvSpPr/>
          <p:nvPr/>
        </p:nvSpPr>
        <p:spPr bwMode="auto">
          <a:xfrm>
            <a:off x="3054275" y="1664146"/>
            <a:ext cx="2811446" cy="2234905"/>
          </a:xfrm>
          <a:custGeom>
            <a:avLst/>
            <a:gdLst>
              <a:gd name="T0" fmla="*/ 132 w 550"/>
              <a:gd name="T1" fmla="*/ 289 h 436"/>
              <a:gd name="T2" fmla="*/ 132 w 550"/>
              <a:gd name="T3" fmla="*/ 436 h 436"/>
              <a:gd name="T4" fmla="*/ 276 w 550"/>
              <a:gd name="T5" fmla="*/ 436 h 436"/>
              <a:gd name="T6" fmla="*/ 408 w 550"/>
              <a:gd name="T7" fmla="*/ 436 h 436"/>
              <a:gd name="T8" fmla="*/ 447 w 550"/>
              <a:gd name="T9" fmla="*/ 436 h 436"/>
              <a:gd name="T10" fmla="*/ 550 w 550"/>
              <a:gd name="T11" fmla="*/ 436 h 436"/>
              <a:gd name="T12" fmla="*/ 550 w 550"/>
              <a:gd name="T13" fmla="*/ 291 h 436"/>
              <a:gd name="T14" fmla="*/ 497 w 550"/>
              <a:gd name="T15" fmla="*/ 306 h 436"/>
              <a:gd name="T16" fmla="*/ 418 w 550"/>
              <a:gd name="T17" fmla="*/ 220 h 436"/>
              <a:gd name="T18" fmla="*/ 497 w 550"/>
              <a:gd name="T19" fmla="*/ 134 h 436"/>
              <a:gd name="T20" fmla="*/ 550 w 550"/>
              <a:gd name="T21" fmla="*/ 150 h 436"/>
              <a:gd name="T22" fmla="*/ 550 w 550"/>
              <a:gd name="T23" fmla="*/ 0 h 436"/>
              <a:gd name="T24" fmla="*/ 132 w 550"/>
              <a:gd name="T25" fmla="*/ 0 h 436"/>
              <a:gd name="T26" fmla="*/ 132 w 550"/>
              <a:gd name="T27" fmla="*/ 156 h 436"/>
              <a:gd name="T28" fmla="*/ 109 w 550"/>
              <a:gd name="T29" fmla="*/ 197 h 436"/>
              <a:gd name="T30" fmla="*/ 64 w 550"/>
              <a:gd name="T31" fmla="*/ 197 h 436"/>
              <a:gd name="T32" fmla="*/ 29 w 550"/>
              <a:gd name="T33" fmla="*/ 185 h 436"/>
              <a:gd name="T34" fmla="*/ 0 w 550"/>
              <a:gd name="T35" fmla="*/ 220 h 436"/>
              <a:gd name="T36" fmla="*/ 29 w 550"/>
              <a:gd name="T37" fmla="*/ 255 h 436"/>
              <a:gd name="T38" fmla="*/ 64 w 550"/>
              <a:gd name="T39" fmla="*/ 243 h 436"/>
              <a:gd name="T40" fmla="*/ 109 w 550"/>
              <a:gd name="T41" fmla="*/ 243 h 436"/>
              <a:gd name="T42" fmla="*/ 129 w 550"/>
              <a:gd name="T43" fmla="*/ 268 h 436"/>
              <a:gd name="T44" fmla="*/ 133 w 550"/>
              <a:gd name="T45" fmla="*/ 268 h 436"/>
              <a:gd name="T46" fmla="*/ 132 w 550"/>
              <a:gd name="T47" fmla="*/ 285 h 436"/>
              <a:gd name="T48" fmla="*/ 132 w 550"/>
              <a:gd name="T49" fmla="*/ 28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0" h="436">
                <a:moveTo>
                  <a:pt x="132" y="289"/>
                </a:moveTo>
                <a:cubicBezTo>
                  <a:pt x="132" y="436"/>
                  <a:pt x="132" y="436"/>
                  <a:pt x="132" y="436"/>
                </a:cubicBezTo>
                <a:cubicBezTo>
                  <a:pt x="276" y="436"/>
                  <a:pt x="276" y="436"/>
                  <a:pt x="276" y="436"/>
                </a:cubicBezTo>
                <a:cubicBezTo>
                  <a:pt x="276" y="436"/>
                  <a:pt x="408" y="436"/>
                  <a:pt x="408" y="436"/>
                </a:cubicBezTo>
                <a:cubicBezTo>
                  <a:pt x="410" y="436"/>
                  <a:pt x="416" y="436"/>
                  <a:pt x="447" y="436"/>
                </a:cubicBezTo>
                <a:cubicBezTo>
                  <a:pt x="550" y="436"/>
                  <a:pt x="550" y="436"/>
                  <a:pt x="550" y="436"/>
                </a:cubicBezTo>
                <a:cubicBezTo>
                  <a:pt x="550" y="291"/>
                  <a:pt x="550" y="291"/>
                  <a:pt x="550" y="291"/>
                </a:cubicBezTo>
                <a:cubicBezTo>
                  <a:pt x="537" y="296"/>
                  <a:pt x="514" y="306"/>
                  <a:pt x="497" y="306"/>
                </a:cubicBezTo>
                <a:cubicBezTo>
                  <a:pt x="453" y="306"/>
                  <a:pt x="418" y="267"/>
                  <a:pt x="418" y="220"/>
                </a:cubicBezTo>
                <a:cubicBezTo>
                  <a:pt x="418" y="173"/>
                  <a:pt x="453" y="134"/>
                  <a:pt x="497" y="134"/>
                </a:cubicBezTo>
                <a:cubicBezTo>
                  <a:pt x="514" y="134"/>
                  <a:pt x="537" y="144"/>
                  <a:pt x="550" y="150"/>
                </a:cubicBezTo>
                <a:cubicBezTo>
                  <a:pt x="550" y="0"/>
                  <a:pt x="550" y="0"/>
                  <a:pt x="550" y="0"/>
                </a:cubicBezTo>
                <a:cubicBezTo>
                  <a:pt x="132" y="0"/>
                  <a:pt x="132" y="0"/>
                  <a:pt x="132" y="0"/>
                </a:cubicBezTo>
                <a:cubicBezTo>
                  <a:pt x="132" y="156"/>
                  <a:pt x="132" y="156"/>
                  <a:pt x="132" y="156"/>
                </a:cubicBezTo>
                <a:cubicBezTo>
                  <a:pt x="131" y="174"/>
                  <a:pt x="123" y="189"/>
                  <a:pt x="109" y="197"/>
                </a:cubicBezTo>
                <a:cubicBezTo>
                  <a:pt x="95" y="205"/>
                  <a:pt x="79" y="205"/>
                  <a:pt x="64" y="197"/>
                </a:cubicBezTo>
                <a:cubicBezTo>
                  <a:pt x="51" y="191"/>
                  <a:pt x="34" y="185"/>
                  <a:pt x="29" y="185"/>
                </a:cubicBezTo>
                <a:cubicBezTo>
                  <a:pt x="13" y="185"/>
                  <a:pt x="0" y="201"/>
                  <a:pt x="0" y="220"/>
                </a:cubicBezTo>
                <a:cubicBezTo>
                  <a:pt x="0" y="239"/>
                  <a:pt x="13" y="255"/>
                  <a:pt x="29" y="255"/>
                </a:cubicBezTo>
                <a:cubicBezTo>
                  <a:pt x="34" y="255"/>
                  <a:pt x="51" y="249"/>
                  <a:pt x="64" y="243"/>
                </a:cubicBezTo>
                <a:cubicBezTo>
                  <a:pt x="79" y="235"/>
                  <a:pt x="95" y="235"/>
                  <a:pt x="109" y="243"/>
                </a:cubicBezTo>
                <a:cubicBezTo>
                  <a:pt x="118" y="248"/>
                  <a:pt x="125" y="257"/>
                  <a:pt x="129" y="268"/>
                </a:cubicBezTo>
                <a:cubicBezTo>
                  <a:pt x="133" y="268"/>
                  <a:pt x="133" y="268"/>
                  <a:pt x="133" y="268"/>
                </a:cubicBezTo>
                <a:cubicBezTo>
                  <a:pt x="132" y="285"/>
                  <a:pt x="132" y="285"/>
                  <a:pt x="132" y="285"/>
                </a:cubicBezTo>
                <a:cubicBezTo>
                  <a:pt x="132" y="286"/>
                  <a:pt x="132" y="287"/>
                  <a:pt x="132" y="289"/>
                </a:cubicBezTo>
              </a:path>
            </a:pathLst>
          </a:custGeom>
          <a:gradFill>
            <a:gsLst>
              <a:gs pos="0">
                <a:srgbClr val="D4BB76"/>
              </a:gs>
              <a:gs pos="100000">
                <a:srgbClr val="C89324"/>
              </a:gs>
            </a:gsLst>
            <a:lin ang="15000000" scaled="0"/>
          </a:gradFill>
          <a:ln w="28575">
            <a:noFill/>
            <a:round/>
          </a:ln>
        </p:spPr>
        <p:txBody>
          <a:bodyPr vert="horz" wrap="square" lIns="91440" tIns="45720" rIns="91440" bIns="45720" numCol="1" anchor="t" anchorCtr="0" compatLnSpc="1"/>
          <a:p>
            <a:endParaRPr lang="zh-CN" altLang="en-US">
              <a:cs typeface="+mn-ea"/>
              <a:sym typeface="+mn-lt"/>
            </a:endParaRPr>
          </a:p>
        </p:txBody>
      </p:sp>
      <p:sp>
        <p:nvSpPr>
          <p:cNvPr id="4" name="Freeform 6"/>
          <p:cNvSpPr/>
          <p:nvPr/>
        </p:nvSpPr>
        <p:spPr bwMode="auto">
          <a:xfrm>
            <a:off x="5446811" y="1664146"/>
            <a:ext cx="2809286" cy="2234905"/>
          </a:xfrm>
          <a:custGeom>
            <a:avLst/>
            <a:gdLst>
              <a:gd name="T0" fmla="*/ 550 w 550"/>
              <a:gd name="T1" fmla="*/ 150 h 436"/>
              <a:gd name="T2" fmla="*/ 550 w 550"/>
              <a:gd name="T3" fmla="*/ 0 h 436"/>
              <a:gd name="T4" fmla="*/ 479 w 550"/>
              <a:gd name="T5" fmla="*/ 0 h 436"/>
              <a:gd name="T6" fmla="*/ 339 w 550"/>
              <a:gd name="T7" fmla="*/ 0 h 436"/>
              <a:gd name="T8" fmla="*/ 277 w 550"/>
              <a:gd name="T9" fmla="*/ 0 h 436"/>
              <a:gd name="T10" fmla="*/ 275 w 550"/>
              <a:gd name="T11" fmla="*/ 0 h 436"/>
              <a:gd name="T12" fmla="*/ 132 w 550"/>
              <a:gd name="T13" fmla="*/ 0 h 436"/>
              <a:gd name="T14" fmla="*/ 132 w 550"/>
              <a:gd name="T15" fmla="*/ 156 h 436"/>
              <a:gd name="T16" fmla="*/ 109 w 550"/>
              <a:gd name="T17" fmla="*/ 197 h 436"/>
              <a:gd name="T18" fmla="*/ 64 w 550"/>
              <a:gd name="T19" fmla="*/ 197 h 436"/>
              <a:gd name="T20" fmla="*/ 29 w 550"/>
              <a:gd name="T21" fmla="*/ 185 h 436"/>
              <a:gd name="T22" fmla="*/ 0 w 550"/>
              <a:gd name="T23" fmla="*/ 220 h 436"/>
              <a:gd name="T24" fmla="*/ 29 w 550"/>
              <a:gd name="T25" fmla="*/ 255 h 436"/>
              <a:gd name="T26" fmla="*/ 64 w 550"/>
              <a:gd name="T27" fmla="*/ 243 h 436"/>
              <a:gd name="T28" fmla="*/ 109 w 550"/>
              <a:gd name="T29" fmla="*/ 243 h 436"/>
              <a:gd name="T30" fmla="*/ 129 w 550"/>
              <a:gd name="T31" fmla="*/ 268 h 436"/>
              <a:gd name="T32" fmla="*/ 133 w 550"/>
              <a:gd name="T33" fmla="*/ 268 h 436"/>
              <a:gd name="T34" fmla="*/ 132 w 550"/>
              <a:gd name="T35" fmla="*/ 285 h 436"/>
              <a:gd name="T36" fmla="*/ 132 w 550"/>
              <a:gd name="T37" fmla="*/ 289 h 436"/>
              <a:gd name="T38" fmla="*/ 132 w 550"/>
              <a:gd name="T39" fmla="*/ 436 h 436"/>
              <a:gd name="T40" fmla="*/ 550 w 550"/>
              <a:gd name="T41" fmla="*/ 436 h 436"/>
              <a:gd name="T42" fmla="*/ 550 w 550"/>
              <a:gd name="T43" fmla="*/ 291 h 436"/>
              <a:gd name="T44" fmla="*/ 497 w 550"/>
              <a:gd name="T45" fmla="*/ 306 h 436"/>
              <a:gd name="T46" fmla="*/ 418 w 550"/>
              <a:gd name="T47" fmla="*/ 220 h 436"/>
              <a:gd name="T48" fmla="*/ 497 w 550"/>
              <a:gd name="T49" fmla="*/ 134 h 436"/>
              <a:gd name="T50" fmla="*/ 550 w 550"/>
              <a:gd name="T51" fmla="*/ 15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0" h="436">
                <a:moveTo>
                  <a:pt x="550" y="150"/>
                </a:moveTo>
                <a:cubicBezTo>
                  <a:pt x="550" y="0"/>
                  <a:pt x="550" y="0"/>
                  <a:pt x="550" y="0"/>
                </a:cubicBezTo>
                <a:cubicBezTo>
                  <a:pt x="479" y="0"/>
                  <a:pt x="479" y="0"/>
                  <a:pt x="479" y="0"/>
                </a:cubicBezTo>
                <a:cubicBezTo>
                  <a:pt x="479" y="0"/>
                  <a:pt x="398" y="0"/>
                  <a:pt x="339" y="0"/>
                </a:cubicBezTo>
                <a:cubicBezTo>
                  <a:pt x="286" y="0"/>
                  <a:pt x="279" y="0"/>
                  <a:pt x="277" y="0"/>
                </a:cubicBezTo>
                <a:cubicBezTo>
                  <a:pt x="275" y="0"/>
                  <a:pt x="275" y="0"/>
                  <a:pt x="275" y="0"/>
                </a:cubicBezTo>
                <a:cubicBezTo>
                  <a:pt x="132" y="0"/>
                  <a:pt x="132" y="0"/>
                  <a:pt x="132" y="0"/>
                </a:cubicBezTo>
                <a:cubicBezTo>
                  <a:pt x="132" y="156"/>
                  <a:pt x="132" y="156"/>
                  <a:pt x="132" y="156"/>
                </a:cubicBezTo>
                <a:cubicBezTo>
                  <a:pt x="131" y="174"/>
                  <a:pt x="123" y="189"/>
                  <a:pt x="109" y="197"/>
                </a:cubicBezTo>
                <a:cubicBezTo>
                  <a:pt x="96" y="205"/>
                  <a:pt x="79" y="205"/>
                  <a:pt x="64" y="197"/>
                </a:cubicBezTo>
                <a:cubicBezTo>
                  <a:pt x="51" y="191"/>
                  <a:pt x="34" y="185"/>
                  <a:pt x="29" y="185"/>
                </a:cubicBezTo>
                <a:cubicBezTo>
                  <a:pt x="13" y="185"/>
                  <a:pt x="0" y="201"/>
                  <a:pt x="0" y="220"/>
                </a:cubicBezTo>
                <a:cubicBezTo>
                  <a:pt x="0" y="239"/>
                  <a:pt x="13" y="255"/>
                  <a:pt x="29" y="255"/>
                </a:cubicBezTo>
                <a:cubicBezTo>
                  <a:pt x="34" y="255"/>
                  <a:pt x="51" y="249"/>
                  <a:pt x="64" y="243"/>
                </a:cubicBezTo>
                <a:cubicBezTo>
                  <a:pt x="79" y="235"/>
                  <a:pt x="96" y="235"/>
                  <a:pt x="109" y="243"/>
                </a:cubicBezTo>
                <a:cubicBezTo>
                  <a:pt x="118" y="248"/>
                  <a:pt x="125" y="257"/>
                  <a:pt x="129" y="268"/>
                </a:cubicBezTo>
                <a:cubicBezTo>
                  <a:pt x="133" y="268"/>
                  <a:pt x="133" y="268"/>
                  <a:pt x="133" y="268"/>
                </a:cubicBezTo>
                <a:cubicBezTo>
                  <a:pt x="132" y="285"/>
                  <a:pt x="132" y="285"/>
                  <a:pt x="132" y="285"/>
                </a:cubicBezTo>
                <a:cubicBezTo>
                  <a:pt x="132" y="286"/>
                  <a:pt x="132" y="287"/>
                  <a:pt x="132" y="289"/>
                </a:cubicBezTo>
                <a:cubicBezTo>
                  <a:pt x="132" y="436"/>
                  <a:pt x="132" y="436"/>
                  <a:pt x="132" y="436"/>
                </a:cubicBezTo>
                <a:cubicBezTo>
                  <a:pt x="550" y="436"/>
                  <a:pt x="550" y="436"/>
                  <a:pt x="550" y="436"/>
                </a:cubicBezTo>
                <a:cubicBezTo>
                  <a:pt x="550" y="291"/>
                  <a:pt x="550" y="291"/>
                  <a:pt x="550" y="291"/>
                </a:cubicBezTo>
                <a:cubicBezTo>
                  <a:pt x="537" y="296"/>
                  <a:pt x="514" y="306"/>
                  <a:pt x="497" y="306"/>
                </a:cubicBezTo>
                <a:cubicBezTo>
                  <a:pt x="453" y="306"/>
                  <a:pt x="418" y="267"/>
                  <a:pt x="418" y="220"/>
                </a:cubicBezTo>
                <a:cubicBezTo>
                  <a:pt x="418" y="173"/>
                  <a:pt x="453" y="134"/>
                  <a:pt x="497" y="134"/>
                </a:cubicBezTo>
                <a:cubicBezTo>
                  <a:pt x="514" y="134"/>
                  <a:pt x="537" y="144"/>
                  <a:pt x="550" y="150"/>
                </a:cubicBezTo>
              </a:path>
            </a:pathLst>
          </a:custGeom>
          <a:gradFill>
            <a:gsLst>
              <a:gs pos="0">
                <a:srgbClr val="D4BB76"/>
              </a:gs>
              <a:gs pos="100000">
                <a:srgbClr val="C89324"/>
              </a:gs>
            </a:gsLst>
            <a:lin ang="15000000" scaled="0"/>
          </a:gradFill>
          <a:ln w="28575">
            <a:noFill/>
            <a:round/>
          </a:ln>
        </p:spPr>
        <p:txBody>
          <a:bodyPr vert="horz" wrap="square" lIns="91440" tIns="45720" rIns="91440" bIns="45720" numCol="1" anchor="t" anchorCtr="0" compatLnSpc="1"/>
          <a:p>
            <a:endParaRPr lang="zh-CN" altLang="en-US">
              <a:cs typeface="+mn-ea"/>
              <a:sym typeface="+mn-lt"/>
            </a:endParaRPr>
          </a:p>
        </p:txBody>
      </p:sp>
      <p:sp>
        <p:nvSpPr>
          <p:cNvPr id="5" name="Freeform 7"/>
          <p:cNvSpPr/>
          <p:nvPr/>
        </p:nvSpPr>
        <p:spPr bwMode="auto">
          <a:xfrm>
            <a:off x="7852303" y="1657668"/>
            <a:ext cx="2906456" cy="2241383"/>
          </a:xfrm>
          <a:custGeom>
            <a:avLst/>
            <a:gdLst>
              <a:gd name="T0" fmla="*/ 108 w 569"/>
              <a:gd name="T1" fmla="*/ 194 h 437"/>
              <a:gd name="T2" fmla="*/ 63 w 569"/>
              <a:gd name="T3" fmla="*/ 195 h 437"/>
              <a:gd name="T4" fmla="*/ 28 w 569"/>
              <a:gd name="T5" fmla="*/ 182 h 437"/>
              <a:gd name="T6" fmla="*/ 0 w 569"/>
              <a:gd name="T7" fmla="*/ 219 h 437"/>
              <a:gd name="T8" fmla="*/ 28 w 569"/>
              <a:gd name="T9" fmla="*/ 255 h 437"/>
              <a:gd name="T10" fmla="*/ 63 w 569"/>
              <a:gd name="T11" fmla="*/ 243 h 437"/>
              <a:gd name="T12" fmla="*/ 108 w 569"/>
              <a:gd name="T13" fmla="*/ 243 h 437"/>
              <a:gd name="T14" fmla="*/ 131 w 569"/>
              <a:gd name="T15" fmla="*/ 279 h 437"/>
              <a:gd name="T16" fmla="*/ 131 w 569"/>
              <a:gd name="T17" fmla="*/ 282 h 437"/>
              <a:gd name="T18" fmla="*/ 131 w 569"/>
              <a:gd name="T19" fmla="*/ 286 h 437"/>
              <a:gd name="T20" fmla="*/ 131 w 569"/>
              <a:gd name="T21" fmla="*/ 291 h 437"/>
              <a:gd name="T22" fmla="*/ 131 w 569"/>
              <a:gd name="T23" fmla="*/ 437 h 437"/>
              <a:gd name="T24" fmla="*/ 283 w 569"/>
              <a:gd name="T25" fmla="*/ 437 h 437"/>
              <a:gd name="T26" fmla="*/ 267 w 569"/>
              <a:gd name="T27" fmla="*/ 382 h 437"/>
              <a:gd name="T28" fmla="*/ 353 w 569"/>
              <a:gd name="T29" fmla="*/ 300 h 437"/>
              <a:gd name="T30" fmla="*/ 438 w 569"/>
              <a:gd name="T31" fmla="*/ 382 h 437"/>
              <a:gd name="T32" fmla="*/ 423 w 569"/>
              <a:gd name="T33" fmla="*/ 437 h 437"/>
              <a:gd name="T34" fmla="*/ 567 w 569"/>
              <a:gd name="T35" fmla="*/ 437 h 437"/>
              <a:gd name="T36" fmla="*/ 567 w 569"/>
              <a:gd name="T37" fmla="*/ 295 h 437"/>
              <a:gd name="T38" fmla="*/ 567 w 569"/>
              <a:gd name="T39" fmla="*/ 162 h 437"/>
              <a:gd name="T40" fmla="*/ 567 w 569"/>
              <a:gd name="T41" fmla="*/ 158 h 437"/>
              <a:gd name="T42" fmla="*/ 567 w 569"/>
              <a:gd name="T43" fmla="*/ 1 h 437"/>
              <a:gd name="T44" fmla="*/ 397 w 569"/>
              <a:gd name="T45" fmla="*/ 1 h 437"/>
              <a:gd name="T46" fmla="*/ 397 w 569"/>
              <a:gd name="T47" fmla="*/ 1 h 437"/>
              <a:gd name="T48" fmla="*/ 215 w 569"/>
              <a:gd name="T49" fmla="*/ 1 h 437"/>
              <a:gd name="T50" fmla="*/ 202 w 569"/>
              <a:gd name="T51" fmla="*/ 0 h 437"/>
              <a:gd name="T52" fmla="*/ 202 w 569"/>
              <a:gd name="T53" fmla="*/ 1 h 437"/>
              <a:gd name="T54" fmla="*/ 142 w 569"/>
              <a:gd name="T55" fmla="*/ 1 h 437"/>
              <a:gd name="T56" fmla="*/ 131 w 569"/>
              <a:gd name="T57" fmla="*/ 1 h 437"/>
              <a:gd name="T58" fmla="*/ 131 w 569"/>
              <a:gd name="T59" fmla="*/ 151 h 437"/>
              <a:gd name="T60" fmla="*/ 131 w 569"/>
              <a:gd name="T61" fmla="*/ 152 h 437"/>
              <a:gd name="T62" fmla="*/ 132 w 569"/>
              <a:gd name="T63" fmla="*/ 169 h 437"/>
              <a:gd name="T64" fmla="*/ 128 w 569"/>
              <a:gd name="T65" fmla="*/ 169 h 437"/>
              <a:gd name="T66" fmla="*/ 108 w 569"/>
              <a:gd name="T67" fmla="*/ 19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9" h="437">
                <a:moveTo>
                  <a:pt x="108" y="194"/>
                </a:moveTo>
                <a:cubicBezTo>
                  <a:pt x="95" y="202"/>
                  <a:pt x="79" y="203"/>
                  <a:pt x="63" y="195"/>
                </a:cubicBezTo>
                <a:cubicBezTo>
                  <a:pt x="50" y="188"/>
                  <a:pt x="33" y="182"/>
                  <a:pt x="28" y="182"/>
                </a:cubicBezTo>
                <a:cubicBezTo>
                  <a:pt x="13" y="182"/>
                  <a:pt x="0" y="199"/>
                  <a:pt x="0" y="219"/>
                </a:cubicBezTo>
                <a:cubicBezTo>
                  <a:pt x="0" y="239"/>
                  <a:pt x="13" y="255"/>
                  <a:pt x="28" y="255"/>
                </a:cubicBezTo>
                <a:cubicBezTo>
                  <a:pt x="33" y="255"/>
                  <a:pt x="50" y="249"/>
                  <a:pt x="63" y="243"/>
                </a:cubicBezTo>
                <a:cubicBezTo>
                  <a:pt x="79" y="235"/>
                  <a:pt x="95" y="235"/>
                  <a:pt x="108" y="243"/>
                </a:cubicBezTo>
                <a:cubicBezTo>
                  <a:pt x="121" y="250"/>
                  <a:pt x="129" y="263"/>
                  <a:pt x="131" y="279"/>
                </a:cubicBezTo>
                <a:cubicBezTo>
                  <a:pt x="131" y="282"/>
                  <a:pt x="131" y="282"/>
                  <a:pt x="131" y="282"/>
                </a:cubicBezTo>
                <a:cubicBezTo>
                  <a:pt x="131" y="286"/>
                  <a:pt x="131" y="286"/>
                  <a:pt x="131" y="286"/>
                </a:cubicBezTo>
                <a:cubicBezTo>
                  <a:pt x="131" y="291"/>
                  <a:pt x="131" y="291"/>
                  <a:pt x="131" y="291"/>
                </a:cubicBezTo>
                <a:cubicBezTo>
                  <a:pt x="131" y="437"/>
                  <a:pt x="131" y="437"/>
                  <a:pt x="131" y="437"/>
                </a:cubicBezTo>
                <a:cubicBezTo>
                  <a:pt x="283" y="437"/>
                  <a:pt x="283" y="437"/>
                  <a:pt x="283" y="437"/>
                </a:cubicBezTo>
                <a:cubicBezTo>
                  <a:pt x="277" y="424"/>
                  <a:pt x="267" y="400"/>
                  <a:pt x="267" y="382"/>
                </a:cubicBezTo>
                <a:cubicBezTo>
                  <a:pt x="267" y="337"/>
                  <a:pt x="306" y="300"/>
                  <a:pt x="353" y="300"/>
                </a:cubicBezTo>
                <a:cubicBezTo>
                  <a:pt x="400" y="300"/>
                  <a:pt x="438" y="337"/>
                  <a:pt x="438" y="382"/>
                </a:cubicBezTo>
                <a:cubicBezTo>
                  <a:pt x="438" y="400"/>
                  <a:pt x="429" y="424"/>
                  <a:pt x="423" y="437"/>
                </a:cubicBezTo>
                <a:cubicBezTo>
                  <a:pt x="567" y="437"/>
                  <a:pt x="567" y="437"/>
                  <a:pt x="567" y="437"/>
                </a:cubicBezTo>
                <a:cubicBezTo>
                  <a:pt x="567" y="295"/>
                  <a:pt x="567" y="295"/>
                  <a:pt x="567" y="295"/>
                </a:cubicBezTo>
                <a:cubicBezTo>
                  <a:pt x="567" y="294"/>
                  <a:pt x="569" y="184"/>
                  <a:pt x="567" y="162"/>
                </a:cubicBezTo>
                <a:cubicBezTo>
                  <a:pt x="567" y="160"/>
                  <a:pt x="567" y="159"/>
                  <a:pt x="567" y="158"/>
                </a:cubicBezTo>
                <a:cubicBezTo>
                  <a:pt x="567" y="1"/>
                  <a:pt x="567" y="1"/>
                  <a:pt x="567" y="1"/>
                </a:cubicBezTo>
                <a:cubicBezTo>
                  <a:pt x="397" y="1"/>
                  <a:pt x="397" y="1"/>
                  <a:pt x="397" y="1"/>
                </a:cubicBezTo>
                <a:cubicBezTo>
                  <a:pt x="397" y="1"/>
                  <a:pt x="397" y="1"/>
                  <a:pt x="397" y="1"/>
                </a:cubicBezTo>
                <a:cubicBezTo>
                  <a:pt x="215" y="1"/>
                  <a:pt x="215" y="1"/>
                  <a:pt x="215" y="1"/>
                </a:cubicBezTo>
                <a:cubicBezTo>
                  <a:pt x="210" y="1"/>
                  <a:pt x="206" y="1"/>
                  <a:pt x="202" y="0"/>
                </a:cubicBezTo>
                <a:cubicBezTo>
                  <a:pt x="202" y="1"/>
                  <a:pt x="202" y="1"/>
                  <a:pt x="202" y="1"/>
                </a:cubicBezTo>
                <a:cubicBezTo>
                  <a:pt x="142" y="1"/>
                  <a:pt x="142" y="1"/>
                  <a:pt x="142" y="1"/>
                </a:cubicBezTo>
                <a:cubicBezTo>
                  <a:pt x="141" y="1"/>
                  <a:pt x="137" y="1"/>
                  <a:pt x="131" y="1"/>
                </a:cubicBezTo>
                <a:cubicBezTo>
                  <a:pt x="131" y="151"/>
                  <a:pt x="131" y="151"/>
                  <a:pt x="131" y="151"/>
                </a:cubicBezTo>
                <a:cubicBezTo>
                  <a:pt x="131" y="152"/>
                  <a:pt x="131" y="152"/>
                  <a:pt x="131" y="152"/>
                </a:cubicBezTo>
                <a:cubicBezTo>
                  <a:pt x="132" y="169"/>
                  <a:pt x="132" y="169"/>
                  <a:pt x="132" y="169"/>
                </a:cubicBezTo>
                <a:cubicBezTo>
                  <a:pt x="128" y="169"/>
                  <a:pt x="128" y="169"/>
                  <a:pt x="128" y="169"/>
                </a:cubicBezTo>
                <a:cubicBezTo>
                  <a:pt x="125" y="180"/>
                  <a:pt x="118" y="189"/>
                  <a:pt x="108" y="194"/>
                </a:cubicBezTo>
              </a:path>
            </a:pathLst>
          </a:custGeom>
          <a:gradFill>
            <a:gsLst>
              <a:gs pos="0">
                <a:srgbClr val="D4BB76"/>
              </a:gs>
              <a:gs pos="100000">
                <a:srgbClr val="C89324"/>
              </a:gs>
            </a:gsLst>
            <a:lin ang="15000000" scaled="0"/>
          </a:gradFill>
          <a:ln w="28575">
            <a:noFill/>
            <a:round/>
          </a:ln>
        </p:spPr>
        <p:txBody>
          <a:bodyPr vert="horz" wrap="square" lIns="91440" tIns="45720" rIns="91440" bIns="45720" numCol="1" anchor="t" anchorCtr="0" compatLnSpc="1"/>
          <a:p>
            <a:endParaRPr lang="zh-CN" altLang="en-US">
              <a:cs typeface="+mn-ea"/>
              <a:sym typeface="+mn-lt"/>
            </a:endParaRPr>
          </a:p>
        </p:txBody>
      </p:sp>
      <p:sp>
        <p:nvSpPr>
          <p:cNvPr id="6" name="Freeform 8"/>
          <p:cNvSpPr/>
          <p:nvPr/>
        </p:nvSpPr>
        <p:spPr bwMode="auto">
          <a:xfrm>
            <a:off x="1246917" y="1664146"/>
            <a:ext cx="2226268" cy="2912934"/>
          </a:xfrm>
          <a:custGeom>
            <a:avLst/>
            <a:gdLst>
              <a:gd name="T0" fmla="*/ 194 w 436"/>
              <a:gd name="T1" fmla="*/ 459 h 568"/>
              <a:gd name="T2" fmla="*/ 194 w 436"/>
              <a:gd name="T3" fmla="*/ 505 h 568"/>
              <a:gd name="T4" fmla="*/ 181 w 436"/>
              <a:gd name="T5" fmla="*/ 539 h 568"/>
              <a:gd name="T6" fmla="*/ 218 w 436"/>
              <a:gd name="T7" fmla="*/ 568 h 568"/>
              <a:gd name="T8" fmla="*/ 255 w 436"/>
              <a:gd name="T9" fmla="*/ 539 h 568"/>
              <a:gd name="T10" fmla="*/ 242 w 436"/>
              <a:gd name="T11" fmla="*/ 505 h 568"/>
              <a:gd name="T12" fmla="*/ 242 w 436"/>
              <a:gd name="T13" fmla="*/ 459 h 568"/>
              <a:gd name="T14" fmla="*/ 279 w 436"/>
              <a:gd name="T15" fmla="*/ 437 h 568"/>
              <a:gd name="T16" fmla="*/ 281 w 436"/>
              <a:gd name="T17" fmla="*/ 437 h 568"/>
              <a:gd name="T18" fmla="*/ 285 w 436"/>
              <a:gd name="T19" fmla="*/ 437 h 568"/>
              <a:gd name="T20" fmla="*/ 290 w 436"/>
              <a:gd name="T21" fmla="*/ 436 h 568"/>
              <a:gd name="T22" fmla="*/ 436 w 436"/>
              <a:gd name="T23" fmla="*/ 436 h 568"/>
              <a:gd name="T24" fmla="*/ 436 w 436"/>
              <a:gd name="T25" fmla="*/ 285 h 568"/>
              <a:gd name="T26" fmla="*/ 381 w 436"/>
              <a:gd name="T27" fmla="*/ 301 h 568"/>
              <a:gd name="T28" fmla="*/ 300 w 436"/>
              <a:gd name="T29" fmla="*/ 215 h 568"/>
              <a:gd name="T30" fmla="*/ 381 w 436"/>
              <a:gd name="T31" fmla="*/ 129 h 568"/>
              <a:gd name="T32" fmla="*/ 436 w 436"/>
              <a:gd name="T33" fmla="*/ 145 h 568"/>
              <a:gd name="T34" fmla="*/ 436 w 436"/>
              <a:gd name="T35" fmla="*/ 0 h 568"/>
              <a:gd name="T36" fmla="*/ 294 w 436"/>
              <a:gd name="T37" fmla="*/ 0 h 568"/>
              <a:gd name="T38" fmla="*/ 201 w 436"/>
              <a:gd name="T39" fmla="*/ 0 h 568"/>
              <a:gd name="T40" fmla="*/ 161 w 436"/>
              <a:gd name="T41" fmla="*/ 0 h 568"/>
              <a:gd name="T42" fmla="*/ 157 w 436"/>
              <a:gd name="T43" fmla="*/ 0 h 568"/>
              <a:gd name="T44" fmla="*/ 0 w 436"/>
              <a:gd name="T45" fmla="*/ 0 h 568"/>
              <a:gd name="T46" fmla="*/ 0 w 436"/>
              <a:gd name="T47" fmla="*/ 161 h 568"/>
              <a:gd name="T48" fmla="*/ 0 w 436"/>
              <a:gd name="T49" fmla="*/ 353 h 568"/>
              <a:gd name="T50" fmla="*/ 0 w 436"/>
              <a:gd name="T51" fmla="*/ 366 h 568"/>
              <a:gd name="T52" fmla="*/ 0 w 436"/>
              <a:gd name="T53" fmla="*/ 366 h 568"/>
              <a:gd name="T54" fmla="*/ 0 w 436"/>
              <a:gd name="T55" fmla="*/ 426 h 568"/>
              <a:gd name="T56" fmla="*/ 0 w 436"/>
              <a:gd name="T57" fmla="*/ 436 h 568"/>
              <a:gd name="T58" fmla="*/ 150 w 436"/>
              <a:gd name="T59" fmla="*/ 437 h 568"/>
              <a:gd name="T60" fmla="*/ 151 w 436"/>
              <a:gd name="T61" fmla="*/ 437 h 568"/>
              <a:gd name="T62" fmla="*/ 168 w 436"/>
              <a:gd name="T63" fmla="*/ 436 h 568"/>
              <a:gd name="T64" fmla="*/ 168 w 436"/>
              <a:gd name="T65" fmla="*/ 439 h 568"/>
              <a:gd name="T66" fmla="*/ 194 w 436"/>
              <a:gd name="T67" fmla="*/ 459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6" h="568">
                <a:moveTo>
                  <a:pt x="194" y="459"/>
                </a:moveTo>
                <a:cubicBezTo>
                  <a:pt x="202" y="473"/>
                  <a:pt x="202" y="489"/>
                  <a:pt x="194" y="505"/>
                </a:cubicBezTo>
                <a:cubicBezTo>
                  <a:pt x="187" y="518"/>
                  <a:pt x="181" y="534"/>
                  <a:pt x="181" y="539"/>
                </a:cubicBezTo>
                <a:cubicBezTo>
                  <a:pt x="181" y="555"/>
                  <a:pt x="198" y="568"/>
                  <a:pt x="218" y="568"/>
                </a:cubicBezTo>
                <a:cubicBezTo>
                  <a:pt x="238" y="568"/>
                  <a:pt x="255" y="555"/>
                  <a:pt x="255" y="539"/>
                </a:cubicBezTo>
                <a:cubicBezTo>
                  <a:pt x="255" y="534"/>
                  <a:pt x="249" y="518"/>
                  <a:pt x="242" y="505"/>
                </a:cubicBezTo>
                <a:cubicBezTo>
                  <a:pt x="234" y="489"/>
                  <a:pt x="234" y="473"/>
                  <a:pt x="242" y="459"/>
                </a:cubicBezTo>
                <a:cubicBezTo>
                  <a:pt x="249" y="447"/>
                  <a:pt x="262" y="439"/>
                  <a:pt x="279" y="437"/>
                </a:cubicBezTo>
                <a:cubicBezTo>
                  <a:pt x="281" y="437"/>
                  <a:pt x="281" y="437"/>
                  <a:pt x="281" y="437"/>
                </a:cubicBezTo>
                <a:cubicBezTo>
                  <a:pt x="285" y="437"/>
                  <a:pt x="285" y="437"/>
                  <a:pt x="285" y="437"/>
                </a:cubicBezTo>
                <a:cubicBezTo>
                  <a:pt x="290" y="436"/>
                  <a:pt x="290" y="436"/>
                  <a:pt x="290" y="436"/>
                </a:cubicBezTo>
                <a:cubicBezTo>
                  <a:pt x="436" y="436"/>
                  <a:pt x="436" y="436"/>
                  <a:pt x="436" y="436"/>
                </a:cubicBezTo>
                <a:cubicBezTo>
                  <a:pt x="436" y="285"/>
                  <a:pt x="436" y="285"/>
                  <a:pt x="436" y="285"/>
                </a:cubicBezTo>
                <a:cubicBezTo>
                  <a:pt x="423" y="291"/>
                  <a:pt x="399" y="301"/>
                  <a:pt x="381" y="301"/>
                </a:cubicBezTo>
                <a:cubicBezTo>
                  <a:pt x="336" y="301"/>
                  <a:pt x="300" y="262"/>
                  <a:pt x="300" y="215"/>
                </a:cubicBezTo>
                <a:cubicBezTo>
                  <a:pt x="300" y="168"/>
                  <a:pt x="336" y="129"/>
                  <a:pt x="381" y="129"/>
                </a:cubicBezTo>
                <a:cubicBezTo>
                  <a:pt x="399" y="129"/>
                  <a:pt x="423" y="139"/>
                  <a:pt x="436" y="145"/>
                </a:cubicBezTo>
                <a:cubicBezTo>
                  <a:pt x="436" y="0"/>
                  <a:pt x="436" y="0"/>
                  <a:pt x="436" y="0"/>
                </a:cubicBezTo>
                <a:cubicBezTo>
                  <a:pt x="294" y="0"/>
                  <a:pt x="294" y="0"/>
                  <a:pt x="294" y="0"/>
                </a:cubicBezTo>
                <a:cubicBezTo>
                  <a:pt x="294" y="0"/>
                  <a:pt x="242" y="0"/>
                  <a:pt x="201" y="0"/>
                </a:cubicBezTo>
                <a:cubicBezTo>
                  <a:pt x="176" y="0"/>
                  <a:pt x="165" y="0"/>
                  <a:pt x="161" y="0"/>
                </a:cubicBezTo>
                <a:cubicBezTo>
                  <a:pt x="160" y="0"/>
                  <a:pt x="159" y="0"/>
                  <a:pt x="157" y="0"/>
                </a:cubicBezTo>
                <a:cubicBezTo>
                  <a:pt x="0" y="0"/>
                  <a:pt x="0" y="0"/>
                  <a:pt x="0" y="0"/>
                </a:cubicBezTo>
                <a:cubicBezTo>
                  <a:pt x="0" y="161"/>
                  <a:pt x="0" y="161"/>
                  <a:pt x="0" y="161"/>
                </a:cubicBezTo>
                <a:cubicBezTo>
                  <a:pt x="0" y="353"/>
                  <a:pt x="0" y="353"/>
                  <a:pt x="0" y="353"/>
                </a:cubicBezTo>
                <a:cubicBezTo>
                  <a:pt x="0" y="358"/>
                  <a:pt x="0" y="362"/>
                  <a:pt x="0" y="366"/>
                </a:cubicBezTo>
                <a:cubicBezTo>
                  <a:pt x="0" y="366"/>
                  <a:pt x="0" y="366"/>
                  <a:pt x="0" y="366"/>
                </a:cubicBezTo>
                <a:cubicBezTo>
                  <a:pt x="0" y="426"/>
                  <a:pt x="0" y="426"/>
                  <a:pt x="0" y="426"/>
                </a:cubicBezTo>
                <a:cubicBezTo>
                  <a:pt x="0" y="427"/>
                  <a:pt x="0" y="431"/>
                  <a:pt x="0" y="436"/>
                </a:cubicBezTo>
                <a:cubicBezTo>
                  <a:pt x="150" y="437"/>
                  <a:pt x="150" y="437"/>
                  <a:pt x="150" y="437"/>
                </a:cubicBezTo>
                <a:cubicBezTo>
                  <a:pt x="151" y="437"/>
                  <a:pt x="151" y="437"/>
                  <a:pt x="151" y="437"/>
                </a:cubicBezTo>
                <a:cubicBezTo>
                  <a:pt x="168" y="436"/>
                  <a:pt x="168" y="436"/>
                  <a:pt x="168" y="436"/>
                </a:cubicBezTo>
                <a:cubicBezTo>
                  <a:pt x="168" y="439"/>
                  <a:pt x="168" y="439"/>
                  <a:pt x="168" y="439"/>
                </a:cubicBezTo>
                <a:cubicBezTo>
                  <a:pt x="179" y="443"/>
                  <a:pt x="188" y="450"/>
                  <a:pt x="194" y="459"/>
                </a:cubicBezTo>
              </a:path>
            </a:pathLst>
          </a:custGeom>
          <a:noFill/>
          <a:ln w="25400">
            <a:solidFill>
              <a:srgbClr val="D3AC55"/>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grpSp>
        <p:nvGrpSpPr>
          <p:cNvPr id="7" name="组合 6"/>
          <p:cNvGrpSpPr/>
          <p:nvPr/>
        </p:nvGrpSpPr>
        <p:grpSpPr>
          <a:xfrm>
            <a:off x="9439409" y="2059303"/>
            <a:ext cx="475052" cy="682348"/>
            <a:chOff x="9410834" y="2025648"/>
            <a:chExt cx="475052" cy="682348"/>
          </a:xfrm>
          <a:solidFill>
            <a:schemeClr val="tx1"/>
          </a:solidFill>
        </p:grpSpPr>
        <p:sp>
          <p:nvSpPr>
            <p:cNvPr id="8" name="Freeform 9"/>
            <p:cNvSpPr/>
            <p:nvPr/>
          </p:nvSpPr>
          <p:spPr bwMode="auto">
            <a:xfrm>
              <a:off x="9503685" y="2081791"/>
              <a:ext cx="86373" cy="51824"/>
            </a:xfrm>
            <a:custGeom>
              <a:avLst/>
              <a:gdLst>
                <a:gd name="T0" fmla="*/ 15 w 17"/>
                <a:gd name="T1" fmla="*/ 0 h 10"/>
                <a:gd name="T2" fmla="*/ 15 w 17"/>
                <a:gd name="T3" fmla="*/ 0 h 10"/>
                <a:gd name="T4" fmla="*/ 14 w 17"/>
                <a:gd name="T5" fmla="*/ 0 h 10"/>
                <a:gd name="T6" fmla="*/ 14 w 17"/>
                <a:gd name="T7" fmla="*/ 0 h 10"/>
                <a:gd name="T8" fmla="*/ 1 w 17"/>
                <a:gd name="T9" fmla="*/ 6 h 10"/>
                <a:gd name="T10" fmla="*/ 1 w 17"/>
                <a:gd name="T11" fmla="*/ 6 h 10"/>
                <a:gd name="T12" fmla="*/ 1 w 17"/>
                <a:gd name="T13" fmla="*/ 7 h 10"/>
                <a:gd name="T14" fmla="*/ 0 w 17"/>
                <a:gd name="T15" fmla="*/ 8 h 10"/>
                <a:gd name="T16" fmla="*/ 1 w 17"/>
                <a:gd name="T17" fmla="*/ 9 h 10"/>
                <a:gd name="T18" fmla="*/ 2 w 17"/>
                <a:gd name="T19" fmla="*/ 10 h 10"/>
                <a:gd name="T20" fmla="*/ 2 w 17"/>
                <a:gd name="T21" fmla="*/ 10 h 10"/>
                <a:gd name="T22" fmla="*/ 3 w 17"/>
                <a:gd name="T23" fmla="*/ 10 h 10"/>
                <a:gd name="T24" fmla="*/ 3 w 17"/>
                <a:gd name="T25" fmla="*/ 10 h 10"/>
                <a:gd name="T26" fmla="*/ 16 w 17"/>
                <a:gd name="T27" fmla="*/ 4 h 10"/>
                <a:gd name="T28" fmla="*/ 16 w 17"/>
                <a:gd name="T29" fmla="*/ 4 h 10"/>
                <a:gd name="T30" fmla="*/ 16 w 17"/>
                <a:gd name="T31" fmla="*/ 3 h 10"/>
                <a:gd name="T32" fmla="*/ 17 w 17"/>
                <a:gd name="T33" fmla="*/ 2 h 10"/>
                <a:gd name="T34" fmla="*/ 16 w 17"/>
                <a:gd name="T35" fmla="*/ 1 h 10"/>
                <a:gd name="T36" fmla="*/ 15 w 17"/>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
                  <a:moveTo>
                    <a:pt x="15" y="0"/>
                  </a:moveTo>
                  <a:cubicBezTo>
                    <a:pt x="15" y="0"/>
                    <a:pt x="15" y="0"/>
                    <a:pt x="15" y="0"/>
                  </a:cubicBezTo>
                  <a:cubicBezTo>
                    <a:pt x="14" y="0"/>
                    <a:pt x="14" y="0"/>
                    <a:pt x="14" y="0"/>
                  </a:cubicBezTo>
                  <a:cubicBezTo>
                    <a:pt x="14" y="0"/>
                    <a:pt x="14" y="0"/>
                    <a:pt x="14" y="0"/>
                  </a:cubicBezTo>
                  <a:cubicBezTo>
                    <a:pt x="1" y="6"/>
                    <a:pt x="1" y="6"/>
                    <a:pt x="1" y="6"/>
                  </a:cubicBezTo>
                  <a:cubicBezTo>
                    <a:pt x="1" y="6"/>
                    <a:pt x="1" y="6"/>
                    <a:pt x="1" y="6"/>
                  </a:cubicBezTo>
                  <a:cubicBezTo>
                    <a:pt x="1" y="7"/>
                    <a:pt x="1" y="7"/>
                    <a:pt x="1" y="7"/>
                  </a:cubicBezTo>
                  <a:cubicBezTo>
                    <a:pt x="0" y="7"/>
                    <a:pt x="0" y="8"/>
                    <a:pt x="0" y="8"/>
                  </a:cubicBezTo>
                  <a:cubicBezTo>
                    <a:pt x="1" y="9"/>
                    <a:pt x="1" y="9"/>
                    <a:pt x="1" y="9"/>
                  </a:cubicBezTo>
                  <a:cubicBezTo>
                    <a:pt x="1" y="10"/>
                    <a:pt x="1" y="10"/>
                    <a:pt x="2" y="10"/>
                  </a:cubicBezTo>
                  <a:cubicBezTo>
                    <a:pt x="2" y="10"/>
                    <a:pt x="2" y="10"/>
                    <a:pt x="2" y="10"/>
                  </a:cubicBezTo>
                  <a:cubicBezTo>
                    <a:pt x="3" y="10"/>
                    <a:pt x="3" y="10"/>
                    <a:pt x="3" y="10"/>
                  </a:cubicBezTo>
                  <a:cubicBezTo>
                    <a:pt x="3" y="10"/>
                    <a:pt x="3" y="10"/>
                    <a:pt x="3" y="10"/>
                  </a:cubicBezTo>
                  <a:cubicBezTo>
                    <a:pt x="16" y="4"/>
                    <a:pt x="16" y="4"/>
                    <a:pt x="16" y="4"/>
                  </a:cubicBezTo>
                  <a:cubicBezTo>
                    <a:pt x="16" y="4"/>
                    <a:pt x="16" y="4"/>
                    <a:pt x="16" y="4"/>
                  </a:cubicBezTo>
                  <a:cubicBezTo>
                    <a:pt x="16" y="3"/>
                    <a:pt x="16" y="3"/>
                    <a:pt x="16" y="3"/>
                  </a:cubicBezTo>
                  <a:cubicBezTo>
                    <a:pt x="17" y="3"/>
                    <a:pt x="17" y="2"/>
                    <a:pt x="17" y="2"/>
                  </a:cubicBezTo>
                  <a:cubicBezTo>
                    <a:pt x="16" y="1"/>
                    <a:pt x="16" y="1"/>
                    <a:pt x="16" y="1"/>
                  </a:cubicBezTo>
                  <a:cubicBezTo>
                    <a:pt x="16" y="0"/>
                    <a:pt x="16" y="0"/>
                    <a:pt x="15" y="0"/>
                  </a:cubicBezTo>
                </a:path>
              </a:pathLst>
            </a:custGeom>
            <a:grpFill/>
            <a:ln>
              <a:noFill/>
            </a:ln>
          </p:spPr>
          <p:txBody>
            <a:bodyPr vert="horz" wrap="square" lIns="91440" tIns="45720" rIns="91440" bIns="45720" numCol="1" anchor="t" anchorCtr="0" compatLnSpc="1"/>
            <a:p>
              <a:endParaRPr lang="zh-CN" altLang="en-US">
                <a:cs typeface="+mn-ea"/>
                <a:sym typeface="+mn-lt"/>
              </a:endParaRPr>
            </a:p>
          </p:txBody>
        </p:sp>
        <p:sp>
          <p:nvSpPr>
            <p:cNvPr id="9" name="Freeform 10"/>
            <p:cNvSpPr/>
            <p:nvPr/>
          </p:nvSpPr>
          <p:spPr bwMode="auto">
            <a:xfrm>
              <a:off x="9523119" y="2112021"/>
              <a:ext cx="77736" cy="51824"/>
            </a:xfrm>
            <a:custGeom>
              <a:avLst/>
              <a:gdLst>
                <a:gd name="T0" fmla="*/ 13 w 15"/>
                <a:gd name="T1" fmla="*/ 0 h 10"/>
                <a:gd name="T2" fmla="*/ 0 w 15"/>
                <a:gd name="T3" fmla="*/ 6 h 10"/>
                <a:gd name="T4" fmla="*/ 0 w 15"/>
                <a:gd name="T5" fmla="*/ 7 h 10"/>
                <a:gd name="T6" fmla="*/ 1 w 15"/>
                <a:gd name="T7" fmla="*/ 8 h 10"/>
                <a:gd name="T8" fmla="*/ 1 w 15"/>
                <a:gd name="T9" fmla="*/ 8 h 10"/>
                <a:gd name="T10" fmla="*/ 1 w 15"/>
                <a:gd name="T11" fmla="*/ 8 h 10"/>
                <a:gd name="T12" fmla="*/ 2 w 15"/>
                <a:gd name="T13" fmla="*/ 10 h 10"/>
                <a:gd name="T14" fmla="*/ 15 w 15"/>
                <a:gd name="T15" fmla="*/ 5 h 10"/>
                <a:gd name="T16" fmla="*/ 13 w 15"/>
                <a:gd name="T17" fmla="*/ 2 h 10"/>
                <a:gd name="T18" fmla="*/ 13 w 15"/>
                <a:gd name="T19" fmla="*/ 2 h 10"/>
                <a:gd name="T20" fmla="*/ 13 w 15"/>
                <a:gd name="T21" fmla="*/ 1 h 10"/>
                <a:gd name="T22" fmla="*/ 13 w 15"/>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0">
                  <a:moveTo>
                    <a:pt x="13" y="0"/>
                  </a:moveTo>
                  <a:cubicBezTo>
                    <a:pt x="0" y="6"/>
                    <a:pt x="0" y="6"/>
                    <a:pt x="0" y="6"/>
                  </a:cubicBezTo>
                  <a:cubicBezTo>
                    <a:pt x="0" y="7"/>
                    <a:pt x="0" y="7"/>
                    <a:pt x="0" y="7"/>
                  </a:cubicBezTo>
                  <a:cubicBezTo>
                    <a:pt x="0" y="7"/>
                    <a:pt x="1" y="8"/>
                    <a:pt x="1" y="8"/>
                  </a:cubicBezTo>
                  <a:cubicBezTo>
                    <a:pt x="1" y="8"/>
                    <a:pt x="1" y="8"/>
                    <a:pt x="1" y="8"/>
                  </a:cubicBezTo>
                  <a:cubicBezTo>
                    <a:pt x="1" y="8"/>
                    <a:pt x="1" y="8"/>
                    <a:pt x="1" y="8"/>
                  </a:cubicBezTo>
                  <a:cubicBezTo>
                    <a:pt x="2" y="10"/>
                    <a:pt x="2" y="10"/>
                    <a:pt x="2" y="10"/>
                  </a:cubicBezTo>
                  <a:cubicBezTo>
                    <a:pt x="15" y="5"/>
                    <a:pt x="15" y="5"/>
                    <a:pt x="15" y="5"/>
                  </a:cubicBezTo>
                  <a:cubicBezTo>
                    <a:pt x="13" y="2"/>
                    <a:pt x="13" y="2"/>
                    <a:pt x="13" y="2"/>
                  </a:cubicBezTo>
                  <a:cubicBezTo>
                    <a:pt x="13" y="2"/>
                    <a:pt x="13" y="2"/>
                    <a:pt x="13" y="2"/>
                  </a:cubicBezTo>
                  <a:cubicBezTo>
                    <a:pt x="13" y="2"/>
                    <a:pt x="13" y="1"/>
                    <a:pt x="13" y="1"/>
                  </a:cubicBezTo>
                  <a:cubicBezTo>
                    <a:pt x="13" y="0"/>
                    <a:pt x="13" y="0"/>
                    <a:pt x="13" y="0"/>
                  </a:cubicBezTo>
                </a:path>
              </a:pathLst>
            </a:custGeom>
            <a:grpFill/>
            <a:ln>
              <a:noFill/>
            </a:ln>
          </p:spPr>
          <p:txBody>
            <a:bodyPr vert="horz" wrap="square" lIns="91440" tIns="45720" rIns="91440" bIns="45720" numCol="1" anchor="t" anchorCtr="0" compatLnSpc="1"/>
            <a:p>
              <a:endParaRPr lang="zh-CN" altLang="en-US">
                <a:cs typeface="+mn-ea"/>
                <a:sym typeface="+mn-lt"/>
              </a:endParaRPr>
            </a:p>
          </p:txBody>
        </p:sp>
        <p:sp>
          <p:nvSpPr>
            <p:cNvPr id="10" name="Freeform 11"/>
            <p:cNvSpPr/>
            <p:nvPr/>
          </p:nvSpPr>
          <p:spPr bwMode="auto">
            <a:xfrm>
              <a:off x="9518801" y="2641057"/>
              <a:ext cx="328218" cy="30231"/>
            </a:xfrm>
            <a:custGeom>
              <a:avLst/>
              <a:gdLst>
                <a:gd name="T0" fmla="*/ 63 w 64"/>
                <a:gd name="T1" fmla="*/ 0 h 6"/>
                <a:gd name="T2" fmla="*/ 1 w 64"/>
                <a:gd name="T3" fmla="*/ 0 h 6"/>
                <a:gd name="T4" fmla="*/ 0 w 64"/>
                <a:gd name="T5" fmla="*/ 2 h 6"/>
                <a:gd name="T6" fmla="*/ 0 w 64"/>
                <a:gd name="T7" fmla="*/ 6 h 6"/>
                <a:gd name="T8" fmla="*/ 64 w 64"/>
                <a:gd name="T9" fmla="*/ 6 h 6"/>
                <a:gd name="T10" fmla="*/ 64 w 64"/>
                <a:gd name="T11" fmla="*/ 2 h 6"/>
                <a:gd name="T12" fmla="*/ 63 w 6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3" y="0"/>
                  </a:moveTo>
                  <a:cubicBezTo>
                    <a:pt x="1" y="0"/>
                    <a:pt x="1" y="0"/>
                    <a:pt x="1" y="0"/>
                  </a:cubicBezTo>
                  <a:cubicBezTo>
                    <a:pt x="0" y="1"/>
                    <a:pt x="0" y="1"/>
                    <a:pt x="0" y="2"/>
                  </a:cubicBezTo>
                  <a:cubicBezTo>
                    <a:pt x="0" y="6"/>
                    <a:pt x="0" y="6"/>
                    <a:pt x="0" y="6"/>
                  </a:cubicBezTo>
                  <a:cubicBezTo>
                    <a:pt x="64" y="6"/>
                    <a:pt x="64" y="6"/>
                    <a:pt x="64" y="6"/>
                  </a:cubicBezTo>
                  <a:cubicBezTo>
                    <a:pt x="64" y="2"/>
                    <a:pt x="64" y="2"/>
                    <a:pt x="64" y="2"/>
                  </a:cubicBezTo>
                  <a:cubicBezTo>
                    <a:pt x="64" y="1"/>
                    <a:pt x="64" y="1"/>
                    <a:pt x="63" y="0"/>
                  </a:cubicBezTo>
                </a:path>
              </a:pathLst>
            </a:custGeom>
            <a:grpFill/>
            <a:ln>
              <a:noFill/>
            </a:ln>
          </p:spPr>
          <p:txBody>
            <a:bodyPr vert="horz" wrap="square" lIns="91440" tIns="45720" rIns="91440" bIns="45720" numCol="1" anchor="t" anchorCtr="0" compatLnSpc="1"/>
            <a:p>
              <a:endParaRPr lang="zh-CN" altLang="en-US">
                <a:cs typeface="+mn-ea"/>
                <a:sym typeface="+mn-lt"/>
              </a:endParaRPr>
            </a:p>
          </p:txBody>
        </p:sp>
        <p:sp>
          <p:nvSpPr>
            <p:cNvPr id="11" name="Freeform 12"/>
            <p:cNvSpPr/>
            <p:nvPr/>
          </p:nvSpPr>
          <p:spPr bwMode="auto">
            <a:xfrm>
              <a:off x="9484251" y="2025648"/>
              <a:ext cx="86373" cy="75576"/>
            </a:xfrm>
            <a:custGeom>
              <a:avLst/>
              <a:gdLst>
                <a:gd name="T0" fmla="*/ 12 w 17"/>
                <a:gd name="T1" fmla="*/ 0 h 15"/>
                <a:gd name="T2" fmla="*/ 12 w 17"/>
                <a:gd name="T3" fmla="*/ 0 h 15"/>
                <a:gd name="T4" fmla="*/ 0 w 17"/>
                <a:gd name="T5" fmla="*/ 5 h 15"/>
                <a:gd name="T6" fmla="*/ 0 w 17"/>
                <a:gd name="T7" fmla="*/ 6 h 15"/>
                <a:gd name="T8" fmla="*/ 4 w 17"/>
                <a:gd name="T9" fmla="*/ 15 h 15"/>
                <a:gd name="T10" fmla="*/ 17 w 17"/>
                <a:gd name="T11" fmla="*/ 9 h 15"/>
                <a:gd name="T12" fmla="*/ 13 w 17"/>
                <a:gd name="T13" fmla="*/ 0 h 15"/>
                <a:gd name="T14" fmla="*/ 12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12" y="0"/>
                  </a:moveTo>
                  <a:cubicBezTo>
                    <a:pt x="12" y="0"/>
                    <a:pt x="12" y="0"/>
                    <a:pt x="12" y="0"/>
                  </a:cubicBezTo>
                  <a:cubicBezTo>
                    <a:pt x="0" y="5"/>
                    <a:pt x="0" y="5"/>
                    <a:pt x="0" y="5"/>
                  </a:cubicBezTo>
                  <a:cubicBezTo>
                    <a:pt x="0" y="5"/>
                    <a:pt x="0" y="6"/>
                    <a:pt x="0" y="6"/>
                  </a:cubicBezTo>
                  <a:cubicBezTo>
                    <a:pt x="4" y="15"/>
                    <a:pt x="4" y="15"/>
                    <a:pt x="4" y="15"/>
                  </a:cubicBezTo>
                  <a:cubicBezTo>
                    <a:pt x="17" y="9"/>
                    <a:pt x="17" y="9"/>
                    <a:pt x="17" y="9"/>
                  </a:cubicBezTo>
                  <a:cubicBezTo>
                    <a:pt x="13" y="0"/>
                    <a:pt x="13" y="0"/>
                    <a:pt x="13" y="0"/>
                  </a:cubicBezTo>
                  <a:cubicBezTo>
                    <a:pt x="13" y="0"/>
                    <a:pt x="12" y="0"/>
                    <a:pt x="12" y="0"/>
                  </a:cubicBezTo>
                </a:path>
              </a:pathLst>
            </a:custGeom>
            <a:grpFill/>
            <a:ln>
              <a:noFill/>
            </a:ln>
          </p:spPr>
          <p:txBody>
            <a:bodyPr vert="horz" wrap="square" lIns="91440" tIns="45720" rIns="91440" bIns="45720" numCol="1" anchor="t" anchorCtr="0" compatLnSpc="1"/>
            <a:p>
              <a:endParaRPr lang="zh-CN" altLang="en-US">
                <a:cs typeface="+mn-ea"/>
                <a:sym typeface="+mn-lt"/>
              </a:endParaRPr>
            </a:p>
          </p:txBody>
        </p:sp>
        <p:sp>
          <p:nvSpPr>
            <p:cNvPr id="12" name="Freeform 13"/>
            <p:cNvSpPr/>
            <p:nvPr/>
          </p:nvSpPr>
          <p:spPr bwMode="auto">
            <a:xfrm>
              <a:off x="9477773" y="2682084"/>
              <a:ext cx="408113" cy="25912"/>
            </a:xfrm>
            <a:custGeom>
              <a:avLst/>
              <a:gdLst>
                <a:gd name="T0" fmla="*/ 185 w 189"/>
                <a:gd name="T1" fmla="*/ 0 h 12"/>
                <a:gd name="T2" fmla="*/ 5 w 189"/>
                <a:gd name="T3" fmla="*/ 0 h 12"/>
                <a:gd name="T4" fmla="*/ 5 w 189"/>
                <a:gd name="T5" fmla="*/ 2 h 12"/>
                <a:gd name="T6" fmla="*/ 0 w 189"/>
                <a:gd name="T7" fmla="*/ 2 h 12"/>
                <a:gd name="T8" fmla="*/ 0 w 189"/>
                <a:gd name="T9" fmla="*/ 12 h 12"/>
                <a:gd name="T10" fmla="*/ 189 w 189"/>
                <a:gd name="T11" fmla="*/ 12 h 12"/>
                <a:gd name="T12" fmla="*/ 189 w 189"/>
                <a:gd name="T13" fmla="*/ 2 h 12"/>
                <a:gd name="T14" fmla="*/ 185 w 189"/>
                <a:gd name="T15" fmla="*/ 2 h 12"/>
                <a:gd name="T16" fmla="*/ 185 w 18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2">
                  <a:moveTo>
                    <a:pt x="185" y="0"/>
                  </a:moveTo>
                  <a:lnTo>
                    <a:pt x="5" y="0"/>
                  </a:lnTo>
                  <a:lnTo>
                    <a:pt x="5" y="2"/>
                  </a:lnTo>
                  <a:lnTo>
                    <a:pt x="0" y="2"/>
                  </a:lnTo>
                  <a:lnTo>
                    <a:pt x="0" y="12"/>
                  </a:lnTo>
                  <a:lnTo>
                    <a:pt x="189" y="12"/>
                  </a:lnTo>
                  <a:lnTo>
                    <a:pt x="189" y="2"/>
                  </a:lnTo>
                  <a:lnTo>
                    <a:pt x="185" y="2"/>
                  </a:lnTo>
                  <a:lnTo>
                    <a:pt x="185" y="0"/>
                  </a:lnTo>
                  <a:close/>
                </a:path>
              </a:pathLst>
            </a:custGeom>
            <a:grpFill/>
            <a:ln>
              <a:noFill/>
            </a:ln>
          </p:spPr>
          <p:txBody>
            <a:bodyPr vert="horz" wrap="square" lIns="91440" tIns="45720" rIns="91440" bIns="45720" numCol="1" anchor="t" anchorCtr="0" compatLnSpc="1"/>
            <a:p>
              <a:endParaRPr lang="zh-CN" altLang="en-US">
                <a:cs typeface="+mn-ea"/>
                <a:sym typeface="+mn-lt"/>
              </a:endParaRPr>
            </a:p>
          </p:txBody>
        </p:sp>
        <p:sp>
          <p:nvSpPr>
            <p:cNvPr id="13" name="Freeform 14"/>
            <p:cNvSpPr/>
            <p:nvPr/>
          </p:nvSpPr>
          <p:spPr bwMode="auto">
            <a:xfrm>
              <a:off x="9477773" y="2682084"/>
              <a:ext cx="408113" cy="25912"/>
            </a:xfrm>
            <a:custGeom>
              <a:avLst/>
              <a:gdLst>
                <a:gd name="T0" fmla="*/ 185 w 189"/>
                <a:gd name="T1" fmla="*/ 0 h 12"/>
                <a:gd name="T2" fmla="*/ 5 w 189"/>
                <a:gd name="T3" fmla="*/ 0 h 12"/>
                <a:gd name="T4" fmla="*/ 5 w 189"/>
                <a:gd name="T5" fmla="*/ 2 h 12"/>
                <a:gd name="T6" fmla="*/ 0 w 189"/>
                <a:gd name="T7" fmla="*/ 2 h 12"/>
                <a:gd name="T8" fmla="*/ 0 w 189"/>
                <a:gd name="T9" fmla="*/ 12 h 12"/>
                <a:gd name="T10" fmla="*/ 189 w 189"/>
                <a:gd name="T11" fmla="*/ 12 h 12"/>
                <a:gd name="T12" fmla="*/ 189 w 189"/>
                <a:gd name="T13" fmla="*/ 2 h 12"/>
                <a:gd name="T14" fmla="*/ 185 w 189"/>
                <a:gd name="T15" fmla="*/ 2 h 12"/>
                <a:gd name="T16" fmla="*/ 185 w 18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2">
                  <a:moveTo>
                    <a:pt x="185" y="0"/>
                  </a:moveTo>
                  <a:lnTo>
                    <a:pt x="5" y="0"/>
                  </a:lnTo>
                  <a:lnTo>
                    <a:pt x="5" y="2"/>
                  </a:lnTo>
                  <a:lnTo>
                    <a:pt x="0" y="2"/>
                  </a:lnTo>
                  <a:lnTo>
                    <a:pt x="0" y="12"/>
                  </a:lnTo>
                  <a:lnTo>
                    <a:pt x="189" y="12"/>
                  </a:lnTo>
                  <a:lnTo>
                    <a:pt x="189" y="2"/>
                  </a:lnTo>
                  <a:lnTo>
                    <a:pt x="185" y="2"/>
                  </a:lnTo>
                  <a:lnTo>
                    <a:pt x="185" y="0"/>
                  </a:lnTo>
                </a:path>
              </a:pathLst>
            </a:custGeom>
            <a:grpFill/>
            <a:ln>
              <a:noFill/>
            </a:ln>
          </p:spPr>
          <p:txBody>
            <a:bodyPr vert="horz" wrap="square" lIns="91440" tIns="45720" rIns="91440" bIns="45720" numCol="1" anchor="t" anchorCtr="0" compatLnSpc="1"/>
            <a:p>
              <a:endParaRPr lang="zh-CN" altLang="en-US">
                <a:cs typeface="+mn-ea"/>
                <a:sym typeface="+mn-lt"/>
              </a:endParaRPr>
            </a:p>
          </p:txBody>
        </p:sp>
        <p:sp>
          <p:nvSpPr>
            <p:cNvPr id="14" name="Freeform 15"/>
            <p:cNvSpPr/>
            <p:nvPr/>
          </p:nvSpPr>
          <p:spPr bwMode="auto">
            <a:xfrm>
              <a:off x="9615970" y="2312839"/>
              <a:ext cx="71258" cy="41027"/>
            </a:xfrm>
            <a:custGeom>
              <a:avLst/>
              <a:gdLst>
                <a:gd name="T0" fmla="*/ 12 w 14"/>
                <a:gd name="T1" fmla="*/ 0 h 8"/>
                <a:gd name="T2" fmla="*/ 0 w 14"/>
                <a:gd name="T3" fmla="*/ 5 h 8"/>
                <a:gd name="T4" fmla="*/ 1 w 14"/>
                <a:gd name="T5" fmla="*/ 7 h 8"/>
                <a:gd name="T6" fmla="*/ 2 w 14"/>
                <a:gd name="T7" fmla="*/ 8 h 8"/>
                <a:gd name="T8" fmla="*/ 3 w 14"/>
                <a:gd name="T9" fmla="*/ 8 h 8"/>
                <a:gd name="T10" fmla="*/ 4 w 14"/>
                <a:gd name="T11" fmla="*/ 8 h 8"/>
                <a:gd name="T12" fmla="*/ 4 w 14"/>
                <a:gd name="T13" fmla="*/ 8 h 8"/>
                <a:gd name="T14" fmla="*/ 12 w 14"/>
                <a:gd name="T15" fmla="*/ 4 h 8"/>
                <a:gd name="T16" fmla="*/ 12 w 14"/>
                <a:gd name="T17" fmla="*/ 4 h 8"/>
                <a:gd name="T18" fmla="*/ 13 w 14"/>
                <a:gd name="T19" fmla="*/ 3 h 8"/>
                <a:gd name="T20" fmla="*/ 13 w 14"/>
                <a:gd name="T21" fmla="*/ 2 h 8"/>
                <a:gd name="T22" fmla="*/ 12 w 1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2" y="0"/>
                  </a:moveTo>
                  <a:cubicBezTo>
                    <a:pt x="0" y="5"/>
                    <a:pt x="0" y="5"/>
                    <a:pt x="0" y="5"/>
                  </a:cubicBezTo>
                  <a:cubicBezTo>
                    <a:pt x="1" y="7"/>
                    <a:pt x="1" y="7"/>
                    <a:pt x="1" y="7"/>
                  </a:cubicBezTo>
                  <a:cubicBezTo>
                    <a:pt x="2" y="8"/>
                    <a:pt x="2" y="8"/>
                    <a:pt x="2" y="8"/>
                  </a:cubicBezTo>
                  <a:cubicBezTo>
                    <a:pt x="2" y="8"/>
                    <a:pt x="3" y="8"/>
                    <a:pt x="3" y="8"/>
                  </a:cubicBezTo>
                  <a:cubicBezTo>
                    <a:pt x="4" y="8"/>
                    <a:pt x="4" y="8"/>
                    <a:pt x="4" y="8"/>
                  </a:cubicBezTo>
                  <a:cubicBezTo>
                    <a:pt x="4" y="8"/>
                    <a:pt x="4" y="8"/>
                    <a:pt x="4" y="8"/>
                  </a:cubicBezTo>
                  <a:cubicBezTo>
                    <a:pt x="12" y="4"/>
                    <a:pt x="12" y="4"/>
                    <a:pt x="12" y="4"/>
                  </a:cubicBezTo>
                  <a:cubicBezTo>
                    <a:pt x="12" y="4"/>
                    <a:pt x="12" y="4"/>
                    <a:pt x="12" y="4"/>
                  </a:cubicBezTo>
                  <a:cubicBezTo>
                    <a:pt x="13" y="3"/>
                    <a:pt x="13" y="3"/>
                    <a:pt x="13" y="3"/>
                  </a:cubicBezTo>
                  <a:cubicBezTo>
                    <a:pt x="14" y="3"/>
                    <a:pt x="14" y="2"/>
                    <a:pt x="13" y="2"/>
                  </a:cubicBezTo>
                  <a:cubicBezTo>
                    <a:pt x="12" y="0"/>
                    <a:pt x="12" y="0"/>
                    <a:pt x="12" y="0"/>
                  </a:cubicBezTo>
                </a:path>
              </a:pathLst>
            </a:custGeom>
            <a:grpFill/>
            <a:ln>
              <a:noFill/>
            </a:ln>
          </p:spPr>
          <p:txBody>
            <a:bodyPr vert="horz" wrap="square" lIns="91440" tIns="45720" rIns="91440" bIns="45720" numCol="1" anchor="t" anchorCtr="0" compatLnSpc="1"/>
            <a:p>
              <a:endParaRPr lang="zh-CN" altLang="en-US">
                <a:cs typeface="+mn-ea"/>
                <a:sym typeface="+mn-lt"/>
              </a:endParaRPr>
            </a:p>
          </p:txBody>
        </p:sp>
        <p:sp>
          <p:nvSpPr>
            <p:cNvPr id="15" name="Freeform 16"/>
            <p:cNvSpPr/>
            <p:nvPr/>
          </p:nvSpPr>
          <p:spPr bwMode="auto">
            <a:xfrm>
              <a:off x="9641882" y="2343069"/>
              <a:ext cx="60461" cy="60461"/>
            </a:xfrm>
            <a:custGeom>
              <a:avLst/>
              <a:gdLst>
                <a:gd name="T0" fmla="*/ 8 w 12"/>
                <a:gd name="T1" fmla="*/ 0 h 12"/>
                <a:gd name="T2" fmla="*/ 0 w 12"/>
                <a:gd name="T3" fmla="*/ 4 h 12"/>
                <a:gd name="T4" fmla="*/ 3 w 12"/>
                <a:gd name="T5" fmla="*/ 11 h 12"/>
                <a:gd name="T6" fmla="*/ 4 w 12"/>
                <a:gd name="T7" fmla="*/ 12 h 12"/>
                <a:gd name="T8" fmla="*/ 4 w 12"/>
                <a:gd name="T9" fmla="*/ 12 h 12"/>
                <a:gd name="T10" fmla="*/ 12 w 12"/>
                <a:gd name="T11" fmla="*/ 9 h 12"/>
                <a:gd name="T12" fmla="*/ 12 w 12"/>
                <a:gd name="T13" fmla="*/ 7 h 12"/>
                <a:gd name="T14" fmla="*/ 8 w 12"/>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8" y="0"/>
                  </a:moveTo>
                  <a:cubicBezTo>
                    <a:pt x="0" y="4"/>
                    <a:pt x="0" y="4"/>
                    <a:pt x="0" y="4"/>
                  </a:cubicBezTo>
                  <a:cubicBezTo>
                    <a:pt x="3" y="11"/>
                    <a:pt x="3" y="11"/>
                    <a:pt x="3" y="11"/>
                  </a:cubicBezTo>
                  <a:cubicBezTo>
                    <a:pt x="3" y="12"/>
                    <a:pt x="4" y="12"/>
                    <a:pt x="4" y="12"/>
                  </a:cubicBezTo>
                  <a:cubicBezTo>
                    <a:pt x="4" y="12"/>
                    <a:pt x="4" y="12"/>
                    <a:pt x="4" y="12"/>
                  </a:cubicBezTo>
                  <a:cubicBezTo>
                    <a:pt x="12" y="9"/>
                    <a:pt x="12" y="9"/>
                    <a:pt x="12" y="9"/>
                  </a:cubicBezTo>
                  <a:cubicBezTo>
                    <a:pt x="12" y="9"/>
                    <a:pt x="12" y="8"/>
                    <a:pt x="12" y="7"/>
                  </a:cubicBezTo>
                  <a:cubicBezTo>
                    <a:pt x="8" y="0"/>
                    <a:pt x="8" y="0"/>
                    <a:pt x="8" y="0"/>
                  </a:cubicBezTo>
                </a:path>
              </a:pathLst>
            </a:custGeom>
            <a:grpFill/>
            <a:ln>
              <a:noFill/>
            </a:ln>
          </p:spPr>
          <p:txBody>
            <a:bodyPr vert="horz" wrap="square" lIns="91440" tIns="45720" rIns="91440" bIns="45720" numCol="1" anchor="t" anchorCtr="0" compatLnSpc="1"/>
            <a:p>
              <a:endParaRPr lang="zh-CN" altLang="en-US">
                <a:cs typeface="+mn-ea"/>
                <a:sym typeface="+mn-lt"/>
              </a:endParaRPr>
            </a:p>
          </p:txBody>
        </p:sp>
        <p:sp>
          <p:nvSpPr>
            <p:cNvPr id="16" name="Freeform 17"/>
            <p:cNvSpPr>
              <a:spLocks noEditPoints="1"/>
            </p:cNvSpPr>
            <p:nvPr/>
          </p:nvSpPr>
          <p:spPr bwMode="auto">
            <a:xfrm>
              <a:off x="9410834" y="2142252"/>
              <a:ext cx="410272" cy="492327"/>
            </a:xfrm>
            <a:custGeom>
              <a:avLst/>
              <a:gdLst>
                <a:gd name="T0" fmla="*/ 23 w 80"/>
                <a:gd name="T1" fmla="*/ 25 h 96"/>
                <a:gd name="T2" fmla="*/ 28 w 80"/>
                <a:gd name="T3" fmla="*/ 18 h 96"/>
                <a:gd name="T4" fmla="*/ 30 w 80"/>
                <a:gd name="T5" fmla="*/ 27 h 96"/>
                <a:gd name="T6" fmla="*/ 40 w 80"/>
                <a:gd name="T7" fmla="*/ 0 h 96"/>
                <a:gd name="T8" fmla="*/ 37 w 80"/>
                <a:gd name="T9" fmla="*/ 1 h 96"/>
                <a:gd name="T10" fmla="*/ 25 w 80"/>
                <a:gd name="T11" fmla="*/ 6 h 96"/>
                <a:gd name="T12" fmla="*/ 24 w 80"/>
                <a:gd name="T13" fmla="*/ 7 h 96"/>
                <a:gd name="T14" fmla="*/ 26 w 80"/>
                <a:gd name="T15" fmla="*/ 15 h 96"/>
                <a:gd name="T16" fmla="*/ 20 w 80"/>
                <a:gd name="T17" fmla="*/ 23 h 96"/>
                <a:gd name="T18" fmla="*/ 29 w 80"/>
                <a:gd name="T19" fmla="*/ 88 h 96"/>
                <a:gd name="T20" fmla="*/ 43 w 80"/>
                <a:gd name="T21" fmla="*/ 96 h 96"/>
                <a:gd name="T22" fmla="*/ 53 w 80"/>
                <a:gd name="T23" fmla="*/ 88 h 96"/>
                <a:gd name="T24" fmla="*/ 56 w 80"/>
                <a:gd name="T25" fmla="*/ 78 h 96"/>
                <a:gd name="T26" fmla="*/ 61 w 80"/>
                <a:gd name="T27" fmla="*/ 77 h 96"/>
                <a:gd name="T28" fmla="*/ 76 w 80"/>
                <a:gd name="T29" fmla="*/ 70 h 96"/>
                <a:gd name="T30" fmla="*/ 75 w 80"/>
                <a:gd name="T31" fmla="*/ 66 h 96"/>
                <a:gd name="T32" fmla="*/ 73 w 80"/>
                <a:gd name="T33" fmla="*/ 64 h 96"/>
                <a:gd name="T34" fmla="*/ 58 w 80"/>
                <a:gd name="T35" fmla="*/ 73 h 96"/>
                <a:gd name="T36" fmla="*/ 53 w 80"/>
                <a:gd name="T37" fmla="*/ 71 h 96"/>
                <a:gd name="T38" fmla="*/ 60 w 80"/>
                <a:gd name="T39" fmla="*/ 65 h 96"/>
                <a:gd name="T40" fmla="*/ 80 w 80"/>
                <a:gd name="T41" fmla="*/ 55 h 96"/>
                <a:gd name="T42" fmla="*/ 79 w 80"/>
                <a:gd name="T43" fmla="*/ 52 h 96"/>
                <a:gd name="T44" fmla="*/ 78 w 80"/>
                <a:gd name="T45" fmla="*/ 51 h 96"/>
                <a:gd name="T46" fmla="*/ 41 w 80"/>
                <a:gd name="T47" fmla="*/ 70 h 96"/>
                <a:gd name="T48" fmla="*/ 43 w 80"/>
                <a:gd name="T49" fmla="*/ 72 h 96"/>
                <a:gd name="T50" fmla="*/ 44 w 80"/>
                <a:gd name="T51" fmla="*/ 71 h 96"/>
                <a:gd name="T52" fmla="*/ 46 w 80"/>
                <a:gd name="T53" fmla="*/ 74 h 96"/>
                <a:gd name="T54" fmla="*/ 50 w 80"/>
                <a:gd name="T55" fmla="*/ 72 h 96"/>
                <a:gd name="T56" fmla="*/ 41 w 80"/>
                <a:gd name="T57" fmla="*/ 81 h 96"/>
                <a:gd name="T58" fmla="*/ 23 w 80"/>
                <a:gd name="T59" fmla="*/ 33 h 96"/>
                <a:gd name="T60" fmla="*/ 36 w 80"/>
                <a:gd name="T61" fmla="*/ 37 h 96"/>
                <a:gd name="T62" fmla="*/ 54 w 80"/>
                <a:gd name="T63" fmla="*/ 29 h 96"/>
                <a:gd name="T64" fmla="*/ 40 w 80"/>
                <a:gd name="T6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 h="96">
                  <a:moveTo>
                    <a:pt x="28" y="28"/>
                  </a:moveTo>
                  <a:cubicBezTo>
                    <a:pt x="26" y="28"/>
                    <a:pt x="24" y="27"/>
                    <a:pt x="23" y="25"/>
                  </a:cubicBezTo>
                  <a:cubicBezTo>
                    <a:pt x="22" y="22"/>
                    <a:pt x="23" y="19"/>
                    <a:pt x="26" y="18"/>
                  </a:cubicBezTo>
                  <a:cubicBezTo>
                    <a:pt x="27" y="18"/>
                    <a:pt x="27" y="18"/>
                    <a:pt x="28" y="18"/>
                  </a:cubicBezTo>
                  <a:cubicBezTo>
                    <a:pt x="30" y="18"/>
                    <a:pt x="32" y="19"/>
                    <a:pt x="33" y="21"/>
                  </a:cubicBezTo>
                  <a:cubicBezTo>
                    <a:pt x="34" y="23"/>
                    <a:pt x="33" y="26"/>
                    <a:pt x="30" y="27"/>
                  </a:cubicBezTo>
                  <a:cubicBezTo>
                    <a:pt x="30" y="28"/>
                    <a:pt x="29" y="28"/>
                    <a:pt x="28" y="28"/>
                  </a:cubicBezTo>
                  <a:moveTo>
                    <a:pt x="40" y="0"/>
                  </a:moveTo>
                  <a:cubicBezTo>
                    <a:pt x="40" y="0"/>
                    <a:pt x="39" y="0"/>
                    <a:pt x="39" y="0"/>
                  </a:cubicBezTo>
                  <a:cubicBezTo>
                    <a:pt x="37" y="1"/>
                    <a:pt x="37" y="1"/>
                    <a:pt x="37" y="1"/>
                  </a:cubicBezTo>
                  <a:cubicBezTo>
                    <a:pt x="37" y="0"/>
                    <a:pt x="37" y="0"/>
                    <a:pt x="37" y="0"/>
                  </a:cubicBezTo>
                  <a:cubicBezTo>
                    <a:pt x="25" y="6"/>
                    <a:pt x="25" y="6"/>
                    <a:pt x="25" y="6"/>
                  </a:cubicBezTo>
                  <a:cubicBezTo>
                    <a:pt x="25" y="6"/>
                    <a:pt x="25" y="6"/>
                    <a:pt x="25" y="6"/>
                  </a:cubicBezTo>
                  <a:cubicBezTo>
                    <a:pt x="24" y="7"/>
                    <a:pt x="24" y="7"/>
                    <a:pt x="24" y="7"/>
                  </a:cubicBezTo>
                  <a:cubicBezTo>
                    <a:pt x="23" y="7"/>
                    <a:pt x="23" y="8"/>
                    <a:pt x="23" y="9"/>
                  </a:cubicBezTo>
                  <a:cubicBezTo>
                    <a:pt x="26" y="15"/>
                    <a:pt x="26" y="15"/>
                    <a:pt x="26" y="15"/>
                  </a:cubicBezTo>
                  <a:cubicBezTo>
                    <a:pt x="25" y="15"/>
                    <a:pt x="25" y="15"/>
                    <a:pt x="25" y="15"/>
                  </a:cubicBezTo>
                  <a:cubicBezTo>
                    <a:pt x="22" y="17"/>
                    <a:pt x="20" y="20"/>
                    <a:pt x="20" y="23"/>
                  </a:cubicBezTo>
                  <a:cubicBezTo>
                    <a:pt x="6" y="32"/>
                    <a:pt x="0" y="51"/>
                    <a:pt x="8" y="69"/>
                  </a:cubicBezTo>
                  <a:cubicBezTo>
                    <a:pt x="13" y="78"/>
                    <a:pt x="21" y="85"/>
                    <a:pt x="29" y="88"/>
                  </a:cubicBezTo>
                  <a:cubicBezTo>
                    <a:pt x="26" y="96"/>
                    <a:pt x="26" y="96"/>
                    <a:pt x="26" y="96"/>
                  </a:cubicBezTo>
                  <a:cubicBezTo>
                    <a:pt x="43" y="96"/>
                    <a:pt x="43" y="96"/>
                    <a:pt x="43" y="96"/>
                  </a:cubicBezTo>
                  <a:cubicBezTo>
                    <a:pt x="42" y="90"/>
                    <a:pt x="42" y="90"/>
                    <a:pt x="42" y="90"/>
                  </a:cubicBezTo>
                  <a:cubicBezTo>
                    <a:pt x="46" y="90"/>
                    <a:pt x="49" y="89"/>
                    <a:pt x="53" y="88"/>
                  </a:cubicBezTo>
                  <a:cubicBezTo>
                    <a:pt x="55" y="87"/>
                    <a:pt x="57" y="85"/>
                    <a:pt x="59" y="84"/>
                  </a:cubicBezTo>
                  <a:cubicBezTo>
                    <a:pt x="56" y="78"/>
                    <a:pt x="56" y="78"/>
                    <a:pt x="56" y="78"/>
                  </a:cubicBezTo>
                  <a:cubicBezTo>
                    <a:pt x="60" y="76"/>
                    <a:pt x="60" y="76"/>
                    <a:pt x="60" y="76"/>
                  </a:cubicBezTo>
                  <a:cubicBezTo>
                    <a:pt x="60" y="76"/>
                    <a:pt x="61" y="77"/>
                    <a:pt x="61" y="77"/>
                  </a:cubicBezTo>
                  <a:cubicBezTo>
                    <a:pt x="61" y="77"/>
                    <a:pt x="61" y="77"/>
                    <a:pt x="61" y="77"/>
                  </a:cubicBezTo>
                  <a:cubicBezTo>
                    <a:pt x="76" y="70"/>
                    <a:pt x="76" y="70"/>
                    <a:pt x="76" y="70"/>
                  </a:cubicBezTo>
                  <a:cubicBezTo>
                    <a:pt x="76" y="70"/>
                    <a:pt x="76" y="68"/>
                    <a:pt x="76" y="67"/>
                  </a:cubicBezTo>
                  <a:cubicBezTo>
                    <a:pt x="75" y="66"/>
                    <a:pt x="75" y="66"/>
                    <a:pt x="75" y="66"/>
                  </a:cubicBezTo>
                  <a:cubicBezTo>
                    <a:pt x="74" y="65"/>
                    <a:pt x="74" y="64"/>
                    <a:pt x="73" y="64"/>
                  </a:cubicBezTo>
                  <a:cubicBezTo>
                    <a:pt x="73" y="64"/>
                    <a:pt x="73" y="64"/>
                    <a:pt x="73" y="64"/>
                  </a:cubicBezTo>
                  <a:cubicBezTo>
                    <a:pt x="59" y="71"/>
                    <a:pt x="59" y="71"/>
                    <a:pt x="59" y="71"/>
                  </a:cubicBezTo>
                  <a:cubicBezTo>
                    <a:pt x="58" y="71"/>
                    <a:pt x="58" y="72"/>
                    <a:pt x="58" y="73"/>
                  </a:cubicBezTo>
                  <a:cubicBezTo>
                    <a:pt x="54" y="75"/>
                    <a:pt x="54" y="75"/>
                    <a:pt x="54" y="75"/>
                  </a:cubicBezTo>
                  <a:cubicBezTo>
                    <a:pt x="53" y="71"/>
                    <a:pt x="53" y="71"/>
                    <a:pt x="53" y="71"/>
                  </a:cubicBezTo>
                  <a:cubicBezTo>
                    <a:pt x="60" y="67"/>
                    <a:pt x="60" y="67"/>
                    <a:pt x="60" y="67"/>
                  </a:cubicBezTo>
                  <a:cubicBezTo>
                    <a:pt x="61" y="67"/>
                    <a:pt x="61" y="66"/>
                    <a:pt x="60" y="65"/>
                  </a:cubicBezTo>
                  <a:cubicBezTo>
                    <a:pt x="60" y="64"/>
                    <a:pt x="60" y="64"/>
                    <a:pt x="60" y="64"/>
                  </a:cubicBezTo>
                  <a:cubicBezTo>
                    <a:pt x="80" y="55"/>
                    <a:pt x="80" y="55"/>
                    <a:pt x="80" y="55"/>
                  </a:cubicBezTo>
                  <a:cubicBezTo>
                    <a:pt x="80" y="54"/>
                    <a:pt x="80" y="54"/>
                    <a:pt x="80" y="53"/>
                  </a:cubicBezTo>
                  <a:cubicBezTo>
                    <a:pt x="79" y="52"/>
                    <a:pt x="79" y="52"/>
                    <a:pt x="79" y="52"/>
                  </a:cubicBezTo>
                  <a:cubicBezTo>
                    <a:pt x="79" y="51"/>
                    <a:pt x="79" y="51"/>
                    <a:pt x="78" y="51"/>
                  </a:cubicBezTo>
                  <a:cubicBezTo>
                    <a:pt x="78" y="51"/>
                    <a:pt x="78" y="51"/>
                    <a:pt x="78" y="51"/>
                  </a:cubicBezTo>
                  <a:cubicBezTo>
                    <a:pt x="41" y="68"/>
                    <a:pt x="41" y="68"/>
                    <a:pt x="41" y="68"/>
                  </a:cubicBezTo>
                  <a:cubicBezTo>
                    <a:pt x="41" y="68"/>
                    <a:pt x="40" y="69"/>
                    <a:pt x="41" y="70"/>
                  </a:cubicBezTo>
                  <a:cubicBezTo>
                    <a:pt x="41" y="71"/>
                    <a:pt x="41" y="71"/>
                    <a:pt x="41" y="71"/>
                  </a:cubicBezTo>
                  <a:cubicBezTo>
                    <a:pt x="42" y="71"/>
                    <a:pt x="42" y="72"/>
                    <a:pt x="43" y="72"/>
                  </a:cubicBezTo>
                  <a:cubicBezTo>
                    <a:pt x="43" y="72"/>
                    <a:pt x="43" y="72"/>
                    <a:pt x="43" y="72"/>
                  </a:cubicBezTo>
                  <a:cubicBezTo>
                    <a:pt x="44" y="71"/>
                    <a:pt x="44" y="71"/>
                    <a:pt x="44" y="71"/>
                  </a:cubicBezTo>
                  <a:cubicBezTo>
                    <a:pt x="44" y="72"/>
                    <a:pt x="44" y="72"/>
                    <a:pt x="44" y="72"/>
                  </a:cubicBezTo>
                  <a:cubicBezTo>
                    <a:pt x="45" y="73"/>
                    <a:pt x="45" y="74"/>
                    <a:pt x="46" y="74"/>
                  </a:cubicBezTo>
                  <a:cubicBezTo>
                    <a:pt x="46" y="74"/>
                    <a:pt x="46" y="74"/>
                    <a:pt x="46" y="74"/>
                  </a:cubicBezTo>
                  <a:cubicBezTo>
                    <a:pt x="50" y="72"/>
                    <a:pt x="50" y="72"/>
                    <a:pt x="50" y="72"/>
                  </a:cubicBezTo>
                  <a:cubicBezTo>
                    <a:pt x="49" y="76"/>
                    <a:pt x="47" y="79"/>
                    <a:pt x="45" y="80"/>
                  </a:cubicBezTo>
                  <a:cubicBezTo>
                    <a:pt x="44" y="81"/>
                    <a:pt x="42" y="81"/>
                    <a:pt x="41" y="81"/>
                  </a:cubicBezTo>
                  <a:cubicBezTo>
                    <a:pt x="34" y="81"/>
                    <a:pt x="26" y="74"/>
                    <a:pt x="21" y="63"/>
                  </a:cubicBezTo>
                  <a:cubicBezTo>
                    <a:pt x="15" y="50"/>
                    <a:pt x="16" y="37"/>
                    <a:pt x="23" y="33"/>
                  </a:cubicBezTo>
                  <a:cubicBezTo>
                    <a:pt x="24" y="33"/>
                    <a:pt x="25" y="33"/>
                    <a:pt x="26" y="33"/>
                  </a:cubicBezTo>
                  <a:cubicBezTo>
                    <a:pt x="29" y="33"/>
                    <a:pt x="33" y="34"/>
                    <a:pt x="36" y="37"/>
                  </a:cubicBezTo>
                  <a:cubicBezTo>
                    <a:pt x="36" y="37"/>
                    <a:pt x="36" y="37"/>
                    <a:pt x="36" y="37"/>
                  </a:cubicBezTo>
                  <a:cubicBezTo>
                    <a:pt x="54" y="29"/>
                    <a:pt x="54" y="29"/>
                    <a:pt x="54" y="29"/>
                  </a:cubicBezTo>
                  <a:cubicBezTo>
                    <a:pt x="41" y="0"/>
                    <a:pt x="41" y="0"/>
                    <a:pt x="41" y="0"/>
                  </a:cubicBezTo>
                  <a:cubicBezTo>
                    <a:pt x="41" y="0"/>
                    <a:pt x="40" y="0"/>
                    <a:pt x="40" y="0"/>
                  </a:cubicBezTo>
                </a:path>
              </a:pathLst>
            </a:custGeom>
            <a:grpFill/>
            <a:ln>
              <a:noFill/>
            </a:ln>
          </p:spPr>
          <p:txBody>
            <a:bodyPr vert="horz" wrap="square" lIns="91440" tIns="45720" rIns="91440" bIns="45720" numCol="1" anchor="t" anchorCtr="0" compatLnSpc="1"/>
            <a:p>
              <a:endParaRPr lang="zh-CN" altLang="en-US">
                <a:cs typeface="+mn-ea"/>
                <a:sym typeface="+mn-lt"/>
              </a:endParaRPr>
            </a:p>
          </p:txBody>
        </p:sp>
        <p:sp>
          <p:nvSpPr>
            <p:cNvPr id="17" name="Freeform 18"/>
            <p:cNvSpPr/>
            <p:nvPr/>
          </p:nvSpPr>
          <p:spPr bwMode="auto">
            <a:xfrm>
              <a:off x="9533916" y="2239422"/>
              <a:ext cx="41027" cy="36709"/>
            </a:xfrm>
            <a:custGeom>
              <a:avLst/>
              <a:gdLst>
                <a:gd name="T0" fmla="*/ 4 w 8"/>
                <a:gd name="T1" fmla="*/ 0 h 7"/>
                <a:gd name="T2" fmla="*/ 3 w 8"/>
                <a:gd name="T3" fmla="*/ 1 h 7"/>
                <a:gd name="T4" fmla="*/ 1 w 8"/>
                <a:gd name="T5" fmla="*/ 5 h 7"/>
                <a:gd name="T6" fmla="*/ 4 w 8"/>
                <a:gd name="T7" fmla="*/ 7 h 7"/>
                <a:gd name="T8" fmla="*/ 5 w 8"/>
                <a:gd name="T9" fmla="*/ 6 h 7"/>
                <a:gd name="T10" fmla="*/ 7 w 8"/>
                <a:gd name="T11" fmla="*/ 2 h 7"/>
                <a:gd name="T12" fmla="*/ 4 w 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4" y="0"/>
                  </a:moveTo>
                  <a:cubicBezTo>
                    <a:pt x="4" y="0"/>
                    <a:pt x="3" y="0"/>
                    <a:pt x="3" y="1"/>
                  </a:cubicBezTo>
                  <a:cubicBezTo>
                    <a:pt x="1" y="1"/>
                    <a:pt x="0" y="3"/>
                    <a:pt x="1" y="5"/>
                  </a:cubicBezTo>
                  <a:cubicBezTo>
                    <a:pt x="2" y="6"/>
                    <a:pt x="3" y="7"/>
                    <a:pt x="4" y="7"/>
                  </a:cubicBezTo>
                  <a:cubicBezTo>
                    <a:pt x="4" y="7"/>
                    <a:pt x="5" y="7"/>
                    <a:pt x="5" y="6"/>
                  </a:cubicBezTo>
                  <a:cubicBezTo>
                    <a:pt x="7" y="6"/>
                    <a:pt x="8" y="4"/>
                    <a:pt x="7" y="2"/>
                  </a:cubicBezTo>
                  <a:cubicBezTo>
                    <a:pt x="6" y="1"/>
                    <a:pt x="5" y="0"/>
                    <a:pt x="4" y="0"/>
                  </a:cubicBezTo>
                </a:path>
              </a:pathLst>
            </a:custGeom>
            <a:grpFill/>
            <a:ln>
              <a:noFill/>
            </a:ln>
          </p:spPr>
          <p:txBody>
            <a:bodyPr vert="horz" wrap="square" lIns="91440" tIns="45720" rIns="91440" bIns="45720" numCol="1" anchor="t" anchorCtr="0" compatLnSpc="1"/>
            <a:p>
              <a:endParaRPr lang="zh-CN" altLang="en-US">
                <a:cs typeface="+mn-ea"/>
                <a:sym typeface="+mn-lt"/>
              </a:endParaRPr>
            </a:p>
          </p:txBody>
        </p:sp>
      </p:grpSp>
      <p:grpSp>
        <p:nvGrpSpPr>
          <p:cNvPr id="18" name="组合 17"/>
          <p:cNvGrpSpPr/>
          <p:nvPr/>
        </p:nvGrpSpPr>
        <p:grpSpPr>
          <a:xfrm>
            <a:off x="1845051" y="2108968"/>
            <a:ext cx="602453" cy="606771"/>
            <a:chOff x="1816476" y="2075313"/>
            <a:chExt cx="602453" cy="606771"/>
          </a:xfrm>
          <a:gradFill>
            <a:gsLst>
              <a:gs pos="0">
                <a:srgbClr val="D4BB76"/>
              </a:gs>
              <a:gs pos="100000">
                <a:srgbClr val="C89324"/>
              </a:gs>
            </a:gsLst>
            <a:lin ang="16200000" scaled="0"/>
          </a:gradFill>
        </p:grpSpPr>
        <p:sp>
          <p:nvSpPr>
            <p:cNvPr id="19" name="Oval 19"/>
            <p:cNvSpPr>
              <a:spLocks noChangeArrowheads="1"/>
            </p:cNvSpPr>
            <p:nvPr/>
          </p:nvSpPr>
          <p:spPr bwMode="auto">
            <a:xfrm>
              <a:off x="2060480" y="2321476"/>
              <a:ext cx="112285" cy="118763"/>
            </a:xfrm>
            <a:prstGeom prst="ellipse">
              <a:avLst/>
            </a:prstGeom>
            <a:grpFill/>
            <a:ln>
              <a:noFill/>
            </a:ln>
          </p:spPr>
          <p:txBody>
            <a:bodyPr vert="horz" wrap="square" lIns="91440" tIns="45720" rIns="91440" bIns="45720" numCol="1" anchor="t" anchorCtr="0" compatLnSpc="1"/>
            <a:p>
              <a:endParaRPr lang="zh-CN" altLang="en-US">
                <a:cs typeface="+mn-ea"/>
                <a:sym typeface="+mn-lt"/>
              </a:endParaRPr>
            </a:p>
          </p:txBody>
        </p:sp>
        <p:sp>
          <p:nvSpPr>
            <p:cNvPr id="20" name="Freeform 20"/>
            <p:cNvSpPr>
              <a:spLocks noEditPoints="1"/>
            </p:cNvSpPr>
            <p:nvPr/>
          </p:nvSpPr>
          <p:spPr bwMode="auto">
            <a:xfrm>
              <a:off x="1816476" y="2075313"/>
              <a:ext cx="602453" cy="606771"/>
            </a:xfrm>
            <a:custGeom>
              <a:avLst/>
              <a:gdLst>
                <a:gd name="T0" fmla="*/ 59 w 118"/>
                <a:gd name="T1" fmla="*/ 90 h 118"/>
                <a:gd name="T2" fmla="*/ 29 w 118"/>
                <a:gd name="T3" fmla="*/ 60 h 118"/>
                <a:gd name="T4" fmla="*/ 59 w 118"/>
                <a:gd name="T5" fmla="*/ 30 h 118"/>
                <a:gd name="T6" fmla="*/ 89 w 118"/>
                <a:gd name="T7" fmla="*/ 60 h 118"/>
                <a:gd name="T8" fmla="*/ 59 w 118"/>
                <a:gd name="T9" fmla="*/ 90 h 118"/>
                <a:gd name="T10" fmla="*/ 64 w 118"/>
                <a:gd name="T11" fmla="*/ 0 h 118"/>
                <a:gd name="T12" fmla="*/ 54 w 118"/>
                <a:gd name="T13" fmla="*/ 0 h 118"/>
                <a:gd name="T14" fmla="*/ 47 w 118"/>
                <a:gd name="T15" fmla="*/ 6 h 118"/>
                <a:gd name="T16" fmla="*/ 44 w 118"/>
                <a:gd name="T17" fmla="*/ 17 h 118"/>
                <a:gd name="T18" fmla="*/ 40 w 118"/>
                <a:gd name="T19" fmla="*/ 19 h 118"/>
                <a:gd name="T20" fmla="*/ 30 w 118"/>
                <a:gd name="T21" fmla="*/ 13 h 118"/>
                <a:gd name="T22" fmla="*/ 26 w 118"/>
                <a:gd name="T23" fmla="*/ 12 h 118"/>
                <a:gd name="T24" fmla="*/ 21 w 118"/>
                <a:gd name="T25" fmla="*/ 14 h 118"/>
                <a:gd name="T26" fmla="*/ 14 w 118"/>
                <a:gd name="T27" fmla="*/ 21 h 118"/>
                <a:gd name="T28" fmla="*/ 13 w 118"/>
                <a:gd name="T29" fmla="*/ 30 h 118"/>
                <a:gd name="T30" fmla="*/ 19 w 118"/>
                <a:gd name="T31" fmla="*/ 40 h 118"/>
                <a:gd name="T32" fmla="*/ 17 w 118"/>
                <a:gd name="T33" fmla="*/ 44 h 118"/>
                <a:gd name="T34" fmla="*/ 6 w 118"/>
                <a:gd name="T35" fmla="*/ 47 h 118"/>
                <a:gd name="T36" fmla="*/ 0 w 118"/>
                <a:gd name="T37" fmla="*/ 54 h 118"/>
                <a:gd name="T38" fmla="*/ 0 w 118"/>
                <a:gd name="T39" fmla="*/ 64 h 118"/>
                <a:gd name="T40" fmla="*/ 6 w 118"/>
                <a:gd name="T41" fmla="*/ 71 h 118"/>
                <a:gd name="T42" fmla="*/ 17 w 118"/>
                <a:gd name="T43" fmla="*/ 73 h 118"/>
                <a:gd name="T44" fmla="*/ 19 w 118"/>
                <a:gd name="T45" fmla="*/ 78 h 118"/>
                <a:gd name="T46" fmla="*/ 13 w 118"/>
                <a:gd name="T47" fmla="*/ 88 h 118"/>
                <a:gd name="T48" fmla="*/ 14 w 118"/>
                <a:gd name="T49" fmla="*/ 97 h 118"/>
                <a:gd name="T50" fmla="*/ 21 w 118"/>
                <a:gd name="T51" fmla="*/ 104 h 118"/>
                <a:gd name="T52" fmla="*/ 26 w 118"/>
                <a:gd name="T53" fmla="*/ 106 h 118"/>
                <a:gd name="T54" fmla="*/ 30 w 118"/>
                <a:gd name="T55" fmla="*/ 105 h 118"/>
                <a:gd name="T56" fmla="*/ 40 w 118"/>
                <a:gd name="T57" fmla="*/ 99 h 118"/>
                <a:gd name="T58" fmla="*/ 44 w 118"/>
                <a:gd name="T59" fmla="*/ 101 h 118"/>
                <a:gd name="T60" fmla="*/ 47 w 118"/>
                <a:gd name="T61" fmla="*/ 112 h 118"/>
                <a:gd name="T62" fmla="*/ 54 w 118"/>
                <a:gd name="T63" fmla="*/ 118 h 118"/>
                <a:gd name="T64" fmla="*/ 64 w 118"/>
                <a:gd name="T65" fmla="*/ 118 h 118"/>
                <a:gd name="T66" fmla="*/ 71 w 118"/>
                <a:gd name="T67" fmla="*/ 112 h 118"/>
                <a:gd name="T68" fmla="*/ 73 w 118"/>
                <a:gd name="T69" fmla="*/ 101 h 118"/>
                <a:gd name="T70" fmla="*/ 78 w 118"/>
                <a:gd name="T71" fmla="*/ 99 h 118"/>
                <a:gd name="T72" fmla="*/ 88 w 118"/>
                <a:gd name="T73" fmla="*/ 105 h 118"/>
                <a:gd name="T74" fmla="*/ 92 w 118"/>
                <a:gd name="T75" fmla="*/ 106 h 118"/>
                <a:gd name="T76" fmla="*/ 97 w 118"/>
                <a:gd name="T77" fmla="*/ 104 h 118"/>
                <a:gd name="T78" fmla="*/ 104 w 118"/>
                <a:gd name="T79" fmla="*/ 97 h 118"/>
                <a:gd name="T80" fmla="*/ 105 w 118"/>
                <a:gd name="T81" fmla="*/ 88 h 118"/>
                <a:gd name="T82" fmla="*/ 99 w 118"/>
                <a:gd name="T83" fmla="*/ 78 h 118"/>
                <a:gd name="T84" fmla="*/ 101 w 118"/>
                <a:gd name="T85" fmla="*/ 73 h 118"/>
                <a:gd name="T86" fmla="*/ 112 w 118"/>
                <a:gd name="T87" fmla="*/ 71 h 118"/>
                <a:gd name="T88" fmla="*/ 118 w 118"/>
                <a:gd name="T89" fmla="*/ 64 h 118"/>
                <a:gd name="T90" fmla="*/ 118 w 118"/>
                <a:gd name="T91" fmla="*/ 54 h 118"/>
                <a:gd name="T92" fmla="*/ 112 w 118"/>
                <a:gd name="T93" fmla="*/ 47 h 118"/>
                <a:gd name="T94" fmla="*/ 101 w 118"/>
                <a:gd name="T95" fmla="*/ 44 h 118"/>
                <a:gd name="T96" fmla="*/ 99 w 118"/>
                <a:gd name="T97" fmla="*/ 40 h 118"/>
                <a:gd name="T98" fmla="*/ 105 w 118"/>
                <a:gd name="T99" fmla="*/ 30 h 118"/>
                <a:gd name="T100" fmla="*/ 104 w 118"/>
                <a:gd name="T101" fmla="*/ 21 h 118"/>
                <a:gd name="T102" fmla="*/ 97 w 118"/>
                <a:gd name="T103" fmla="*/ 14 h 118"/>
                <a:gd name="T104" fmla="*/ 92 w 118"/>
                <a:gd name="T105" fmla="*/ 12 h 118"/>
                <a:gd name="T106" fmla="*/ 88 w 118"/>
                <a:gd name="T107" fmla="*/ 13 h 118"/>
                <a:gd name="T108" fmla="*/ 78 w 118"/>
                <a:gd name="T109" fmla="*/ 19 h 118"/>
                <a:gd name="T110" fmla="*/ 73 w 118"/>
                <a:gd name="T111" fmla="*/ 17 h 118"/>
                <a:gd name="T112" fmla="*/ 71 w 118"/>
                <a:gd name="T113" fmla="*/ 6 h 118"/>
                <a:gd name="T114" fmla="*/ 64 w 118"/>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8" h="118">
                  <a:moveTo>
                    <a:pt x="59" y="90"/>
                  </a:moveTo>
                  <a:cubicBezTo>
                    <a:pt x="42" y="90"/>
                    <a:pt x="29" y="76"/>
                    <a:pt x="29" y="60"/>
                  </a:cubicBezTo>
                  <a:cubicBezTo>
                    <a:pt x="29" y="43"/>
                    <a:pt x="42" y="30"/>
                    <a:pt x="59" y="30"/>
                  </a:cubicBezTo>
                  <a:cubicBezTo>
                    <a:pt x="75" y="30"/>
                    <a:pt x="89" y="43"/>
                    <a:pt x="89" y="60"/>
                  </a:cubicBezTo>
                  <a:cubicBezTo>
                    <a:pt x="89" y="76"/>
                    <a:pt x="75" y="90"/>
                    <a:pt x="59" y="90"/>
                  </a:cubicBezTo>
                  <a:moveTo>
                    <a:pt x="64" y="0"/>
                  </a:moveTo>
                  <a:cubicBezTo>
                    <a:pt x="54" y="0"/>
                    <a:pt x="54" y="0"/>
                    <a:pt x="54" y="0"/>
                  </a:cubicBezTo>
                  <a:cubicBezTo>
                    <a:pt x="50" y="0"/>
                    <a:pt x="47" y="3"/>
                    <a:pt x="47" y="6"/>
                  </a:cubicBezTo>
                  <a:cubicBezTo>
                    <a:pt x="44" y="17"/>
                    <a:pt x="44" y="17"/>
                    <a:pt x="44" y="17"/>
                  </a:cubicBezTo>
                  <a:cubicBezTo>
                    <a:pt x="43" y="18"/>
                    <a:pt x="41" y="18"/>
                    <a:pt x="40" y="19"/>
                  </a:cubicBezTo>
                  <a:cubicBezTo>
                    <a:pt x="30" y="13"/>
                    <a:pt x="30" y="13"/>
                    <a:pt x="30" y="13"/>
                  </a:cubicBezTo>
                  <a:cubicBezTo>
                    <a:pt x="29" y="12"/>
                    <a:pt x="28" y="12"/>
                    <a:pt x="26" y="12"/>
                  </a:cubicBezTo>
                  <a:cubicBezTo>
                    <a:pt x="24" y="12"/>
                    <a:pt x="22" y="12"/>
                    <a:pt x="21" y="14"/>
                  </a:cubicBezTo>
                  <a:cubicBezTo>
                    <a:pt x="14" y="21"/>
                    <a:pt x="14" y="21"/>
                    <a:pt x="14" y="21"/>
                  </a:cubicBezTo>
                  <a:cubicBezTo>
                    <a:pt x="11" y="23"/>
                    <a:pt x="11" y="27"/>
                    <a:pt x="13" y="30"/>
                  </a:cubicBezTo>
                  <a:cubicBezTo>
                    <a:pt x="19" y="40"/>
                    <a:pt x="19" y="40"/>
                    <a:pt x="19" y="40"/>
                  </a:cubicBezTo>
                  <a:cubicBezTo>
                    <a:pt x="19" y="41"/>
                    <a:pt x="18" y="43"/>
                    <a:pt x="17" y="44"/>
                  </a:cubicBezTo>
                  <a:cubicBezTo>
                    <a:pt x="6" y="47"/>
                    <a:pt x="6" y="47"/>
                    <a:pt x="6" y="47"/>
                  </a:cubicBezTo>
                  <a:cubicBezTo>
                    <a:pt x="3" y="47"/>
                    <a:pt x="0" y="50"/>
                    <a:pt x="0" y="54"/>
                  </a:cubicBezTo>
                  <a:cubicBezTo>
                    <a:pt x="0" y="64"/>
                    <a:pt x="0" y="64"/>
                    <a:pt x="0" y="64"/>
                  </a:cubicBezTo>
                  <a:cubicBezTo>
                    <a:pt x="0" y="67"/>
                    <a:pt x="3" y="70"/>
                    <a:pt x="6" y="71"/>
                  </a:cubicBezTo>
                  <a:cubicBezTo>
                    <a:pt x="17" y="73"/>
                    <a:pt x="17" y="73"/>
                    <a:pt x="17" y="73"/>
                  </a:cubicBezTo>
                  <a:cubicBezTo>
                    <a:pt x="18" y="75"/>
                    <a:pt x="19" y="77"/>
                    <a:pt x="19" y="78"/>
                  </a:cubicBezTo>
                  <a:cubicBezTo>
                    <a:pt x="13" y="88"/>
                    <a:pt x="13" y="88"/>
                    <a:pt x="13" y="88"/>
                  </a:cubicBezTo>
                  <a:cubicBezTo>
                    <a:pt x="11" y="91"/>
                    <a:pt x="11" y="95"/>
                    <a:pt x="14" y="97"/>
                  </a:cubicBezTo>
                  <a:cubicBezTo>
                    <a:pt x="21" y="104"/>
                    <a:pt x="21" y="104"/>
                    <a:pt x="21" y="104"/>
                  </a:cubicBezTo>
                  <a:cubicBezTo>
                    <a:pt x="22" y="105"/>
                    <a:pt x="24" y="106"/>
                    <a:pt x="26" y="106"/>
                  </a:cubicBezTo>
                  <a:cubicBezTo>
                    <a:pt x="28" y="106"/>
                    <a:pt x="29" y="106"/>
                    <a:pt x="30" y="105"/>
                  </a:cubicBezTo>
                  <a:cubicBezTo>
                    <a:pt x="40" y="99"/>
                    <a:pt x="40" y="99"/>
                    <a:pt x="40" y="99"/>
                  </a:cubicBezTo>
                  <a:cubicBezTo>
                    <a:pt x="41" y="99"/>
                    <a:pt x="43" y="100"/>
                    <a:pt x="44" y="101"/>
                  </a:cubicBezTo>
                  <a:cubicBezTo>
                    <a:pt x="47" y="112"/>
                    <a:pt x="47" y="112"/>
                    <a:pt x="47" y="112"/>
                  </a:cubicBezTo>
                  <a:cubicBezTo>
                    <a:pt x="47" y="115"/>
                    <a:pt x="50" y="118"/>
                    <a:pt x="54" y="118"/>
                  </a:cubicBezTo>
                  <a:cubicBezTo>
                    <a:pt x="64" y="118"/>
                    <a:pt x="64" y="118"/>
                    <a:pt x="64" y="118"/>
                  </a:cubicBezTo>
                  <a:cubicBezTo>
                    <a:pt x="67" y="118"/>
                    <a:pt x="70" y="115"/>
                    <a:pt x="71" y="112"/>
                  </a:cubicBezTo>
                  <a:cubicBezTo>
                    <a:pt x="73" y="101"/>
                    <a:pt x="73" y="101"/>
                    <a:pt x="73" y="101"/>
                  </a:cubicBezTo>
                  <a:cubicBezTo>
                    <a:pt x="75" y="100"/>
                    <a:pt x="77" y="99"/>
                    <a:pt x="78" y="99"/>
                  </a:cubicBezTo>
                  <a:cubicBezTo>
                    <a:pt x="88" y="105"/>
                    <a:pt x="88" y="105"/>
                    <a:pt x="88" y="105"/>
                  </a:cubicBezTo>
                  <a:cubicBezTo>
                    <a:pt x="89" y="106"/>
                    <a:pt x="90" y="106"/>
                    <a:pt x="92" y="106"/>
                  </a:cubicBezTo>
                  <a:cubicBezTo>
                    <a:pt x="94" y="106"/>
                    <a:pt x="96" y="105"/>
                    <a:pt x="97" y="104"/>
                  </a:cubicBezTo>
                  <a:cubicBezTo>
                    <a:pt x="104" y="97"/>
                    <a:pt x="104" y="97"/>
                    <a:pt x="104" y="97"/>
                  </a:cubicBezTo>
                  <a:cubicBezTo>
                    <a:pt x="107" y="95"/>
                    <a:pt x="107" y="91"/>
                    <a:pt x="105" y="88"/>
                  </a:cubicBezTo>
                  <a:cubicBezTo>
                    <a:pt x="99" y="78"/>
                    <a:pt x="99" y="78"/>
                    <a:pt x="99" y="78"/>
                  </a:cubicBezTo>
                  <a:cubicBezTo>
                    <a:pt x="99" y="77"/>
                    <a:pt x="100" y="75"/>
                    <a:pt x="101" y="73"/>
                  </a:cubicBezTo>
                  <a:cubicBezTo>
                    <a:pt x="112" y="71"/>
                    <a:pt x="112" y="71"/>
                    <a:pt x="112" y="71"/>
                  </a:cubicBezTo>
                  <a:cubicBezTo>
                    <a:pt x="115" y="70"/>
                    <a:pt x="118" y="67"/>
                    <a:pt x="118" y="64"/>
                  </a:cubicBezTo>
                  <a:cubicBezTo>
                    <a:pt x="118" y="54"/>
                    <a:pt x="118" y="54"/>
                    <a:pt x="118" y="54"/>
                  </a:cubicBezTo>
                  <a:cubicBezTo>
                    <a:pt x="118" y="50"/>
                    <a:pt x="115" y="47"/>
                    <a:pt x="112" y="47"/>
                  </a:cubicBezTo>
                  <a:cubicBezTo>
                    <a:pt x="101" y="44"/>
                    <a:pt x="101" y="44"/>
                    <a:pt x="101" y="44"/>
                  </a:cubicBezTo>
                  <a:cubicBezTo>
                    <a:pt x="100" y="43"/>
                    <a:pt x="99" y="41"/>
                    <a:pt x="99" y="40"/>
                  </a:cubicBezTo>
                  <a:cubicBezTo>
                    <a:pt x="105" y="30"/>
                    <a:pt x="105" y="30"/>
                    <a:pt x="105" y="30"/>
                  </a:cubicBezTo>
                  <a:cubicBezTo>
                    <a:pt x="107" y="27"/>
                    <a:pt x="107" y="23"/>
                    <a:pt x="104" y="21"/>
                  </a:cubicBezTo>
                  <a:cubicBezTo>
                    <a:pt x="97" y="14"/>
                    <a:pt x="97" y="14"/>
                    <a:pt x="97" y="14"/>
                  </a:cubicBezTo>
                  <a:cubicBezTo>
                    <a:pt x="96" y="12"/>
                    <a:pt x="94" y="12"/>
                    <a:pt x="92" y="12"/>
                  </a:cubicBezTo>
                  <a:cubicBezTo>
                    <a:pt x="90" y="12"/>
                    <a:pt x="89" y="12"/>
                    <a:pt x="88" y="13"/>
                  </a:cubicBezTo>
                  <a:cubicBezTo>
                    <a:pt x="78" y="19"/>
                    <a:pt x="78" y="19"/>
                    <a:pt x="78" y="19"/>
                  </a:cubicBezTo>
                  <a:cubicBezTo>
                    <a:pt x="77" y="18"/>
                    <a:pt x="75" y="18"/>
                    <a:pt x="73" y="17"/>
                  </a:cubicBezTo>
                  <a:cubicBezTo>
                    <a:pt x="71" y="6"/>
                    <a:pt x="71" y="6"/>
                    <a:pt x="71" y="6"/>
                  </a:cubicBezTo>
                  <a:cubicBezTo>
                    <a:pt x="70" y="3"/>
                    <a:pt x="67" y="0"/>
                    <a:pt x="64" y="0"/>
                  </a:cubicBezTo>
                </a:path>
              </a:pathLst>
            </a:custGeom>
            <a:grpFill/>
            <a:ln>
              <a:noFill/>
            </a:ln>
          </p:spPr>
          <p:txBody>
            <a:bodyPr vert="horz" wrap="square" lIns="91440" tIns="45720" rIns="91440" bIns="45720" numCol="1" anchor="t" anchorCtr="0" compatLnSpc="1"/>
            <a:p>
              <a:endParaRPr lang="zh-CN" altLang="en-US">
                <a:cs typeface="+mn-ea"/>
                <a:sym typeface="+mn-lt"/>
              </a:endParaRPr>
            </a:p>
          </p:txBody>
        </p:sp>
      </p:grpSp>
      <p:sp>
        <p:nvSpPr>
          <p:cNvPr id="21" name="Freeform 21"/>
          <p:cNvSpPr>
            <a:spLocks noEditPoints="1"/>
          </p:cNvSpPr>
          <p:nvPr/>
        </p:nvSpPr>
        <p:spPr bwMode="auto">
          <a:xfrm>
            <a:off x="6738089" y="2160792"/>
            <a:ext cx="546310" cy="457778"/>
          </a:xfrm>
          <a:custGeom>
            <a:avLst/>
            <a:gdLst>
              <a:gd name="T0" fmla="*/ 34 w 107"/>
              <a:gd name="T1" fmla="*/ 82 h 89"/>
              <a:gd name="T2" fmla="*/ 34 w 107"/>
              <a:gd name="T3" fmla="*/ 74 h 89"/>
              <a:gd name="T4" fmla="*/ 40 w 107"/>
              <a:gd name="T5" fmla="*/ 75 h 89"/>
              <a:gd name="T6" fmla="*/ 34 w 107"/>
              <a:gd name="T7" fmla="*/ 82 h 89"/>
              <a:gd name="T8" fmla="*/ 32 w 107"/>
              <a:gd name="T9" fmla="*/ 68 h 89"/>
              <a:gd name="T10" fmla="*/ 6 w 107"/>
              <a:gd name="T11" fmla="*/ 41 h 89"/>
              <a:gd name="T12" fmla="*/ 97 w 107"/>
              <a:gd name="T13" fmla="*/ 7 h 89"/>
              <a:gd name="T14" fmla="*/ 32 w 107"/>
              <a:gd name="T15" fmla="*/ 68 h 89"/>
              <a:gd name="T16" fmla="*/ 105 w 107"/>
              <a:gd name="T17" fmla="*/ 0 h 89"/>
              <a:gd name="T18" fmla="*/ 105 w 107"/>
              <a:gd name="T19" fmla="*/ 0 h 89"/>
              <a:gd name="T20" fmla="*/ 105 w 107"/>
              <a:gd name="T21" fmla="*/ 0 h 89"/>
              <a:gd name="T22" fmla="*/ 1 w 107"/>
              <a:gd name="T23" fmla="*/ 38 h 89"/>
              <a:gd name="T24" fmla="*/ 0 w 107"/>
              <a:gd name="T25" fmla="*/ 39 h 89"/>
              <a:gd name="T26" fmla="*/ 1 w 107"/>
              <a:gd name="T27" fmla="*/ 41 h 89"/>
              <a:gd name="T28" fmla="*/ 30 w 107"/>
              <a:gd name="T29" fmla="*/ 72 h 89"/>
              <a:gd name="T30" fmla="*/ 30 w 107"/>
              <a:gd name="T31" fmla="*/ 87 h 89"/>
              <a:gd name="T32" fmla="*/ 31 w 107"/>
              <a:gd name="T33" fmla="*/ 89 h 89"/>
              <a:gd name="T34" fmla="*/ 32 w 107"/>
              <a:gd name="T35" fmla="*/ 89 h 89"/>
              <a:gd name="T36" fmla="*/ 33 w 107"/>
              <a:gd name="T37" fmla="*/ 89 h 89"/>
              <a:gd name="T38" fmla="*/ 44 w 107"/>
              <a:gd name="T39" fmla="*/ 76 h 89"/>
              <a:gd name="T40" fmla="*/ 87 w 107"/>
              <a:gd name="T41" fmla="*/ 86 h 89"/>
              <a:gd name="T42" fmla="*/ 87 w 107"/>
              <a:gd name="T43" fmla="*/ 86 h 89"/>
              <a:gd name="T44" fmla="*/ 88 w 107"/>
              <a:gd name="T45" fmla="*/ 86 h 89"/>
              <a:gd name="T46" fmla="*/ 89 w 107"/>
              <a:gd name="T47" fmla="*/ 84 h 89"/>
              <a:gd name="T48" fmla="*/ 107 w 107"/>
              <a:gd name="T49" fmla="*/ 2 h 89"/>
              <a:gd name="T50" fmla="*/ 107 w 107"/>
              <a:gd name="T51" fmla="*/ 2 h 89"/>
              <a:gd name="T52" fmla="*/ 107 w 107"/>
              <a:gd name="T53" fmla="*/ 2 h 89"/>
              <a:gd name="T54" fmla="*/ 107 w 107"/>
              <a:gd name="T55" fmla="*/ 1 h 89"/>
              <a:gd name="T56" fmla="*/ 107 w 107"/>
              <a:gd name="T57" fmla="*/ 1 h 89"/>
              <a:gd name="T58" fmla="*/ 107 w 107"/>
              <a:gd name="T59" fmla="*/ 1 h 89"/>
              <a:gd name="T60" fmla="*/ 107 w 107"/>
              <a:gd name="T61" fmla="*/ 1 h 89"/>
              <a:gd name="T62" fmla="*/ 107 w 107"/>
              <a:gd name="T63" fmla="*/ 1 h 89"/>
              <a:gd name="T64" fmla="*/ 107 w 107"/>
              <a:gd name="T65" fmla="*/ 0 h 89"/>
              <a:gd name="T66" fmla="*/ 107 w 107"/>
              <a:gd name="T67" fmla="*/ 0 h 89"/>
              <a:gd name="T68" fmla="*/ 106 w 107"/>
              <a:gd name="T69" fmla="*/ 0 h 89"/>
              <a:gd name="T70" fmla="*/ 106 w 107"/>
              <a:gd name="T71" fmla="*/ 0 h 89"/>
              <a:gd name="T72" fmla="*/ 106 w 107"/>
              <a:gd name="T73" fmla="*/ 0 h 89"/>
              <a:gd name="T74" fmla="*/ 106 w 107"/>
              <a:gd name="T75" fmla="*/ 0 h 89"/>
              <a:gd name="T76" fmla="*/ 105 w 107"/>
              <a:gd name="T7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89">
                <a:moveTo>
                  <a:pt x="34" y="82"/>
                </a:moveTo>
                <a:cubicBezTo>
                  <a:pt x="34" y="74"/>
                  <a:pt x="34" y="74"/>
                  <a:pt x="34" y="74"/>
                </a:cubicBezTo>
                <a:cubicBezTo>
                  <a:pt x="40" y="75"/>
                  <a:pt x="40" y="75"/>
                  <a:pt x="40" y="75"/>
                </a:cubicBezTo>
                <a:cubicBezTo>
                  <a:pt x="34" y="82"/>
                  <a:pt x="34" y="82"/>
                  <a:pt x="34" y="82"/>
                </a:cubicBezTo>
                <a:moveTo>
                  <a:pt x="32" y="68"/>
                </a:moveTo>
                <a:cubicBezTo>
                  <a:pt x="6" y="41"/>
                  <a:pt x="6" y="41"/>
                  <a:pt x="6" y="41"/>
                </a:cubicBezTo>
                <a:cubicBezTo>
                  <a:pt x="97" y="7"/>
                  <a:pt x="97" y="7"/>
                  <a:pt x="97" y="7"/>
                </a:cubicBezTo>
                <a:cubicBezTo>
                  <a:pt x="32" y="68"/>
                  <a:pt x="32" y="68"/>
                  <a:pt x="32" y="68"/>
                </a:cubicBezTo>
                <a:moveTo>
                  <a:pt x="105" y="0"/>
                </a:moveTo>
                <a:cubicBezTo>
                  <a:pt x="105" y="0"/>
                  <a:pt x="105" y="0"/>
                  <a:pt x="105" y="0"/>
                </a:cubicBezTo>
                <a:cubicBezTo>
                  <a:pt x="105" y="0"/>
                  <a:pt x="105" y="0"/>
                  <a:pt x="105" y="0"/>
                </a:cubicBezTo>
                <a:cubicBezTo>
                  <a:pt x="1" y="38"/>
                  <a:pt x="1" y="38"/>
                  <a:pt x="1" y="38"/>
                </a:cubicBezTo>
                <a:cubicBezTo>
                  <a:pt x="1" y="38"/>
                  <a:pt x="0" y="39"/>
                  <a:pt x="0" y="39"/>
                </a:cubicBezTo>
                <a:cubicBezTo>
                  <a:pt x="0" y="40"/>
                  <a:pt x="0" y="41"/>
                  <a:pt x="1" y="41"/>
                </a:cubicBezTo>
                <a:cubicBezTo>
                  <a:pt x="30" y="72"/>
                  <a:pt x="30" y="72"/>
                  <a:pt x="30" y="72"/>
                </a:cubicBezTo>
                <a:cubicBezTo>
                  <a:pt x="30" y="87"/>
                  <a:pt x="30" y="87"/>
                  <a:pt x="30" y="87"/>
                </a:cubicBezTo>
                <a:cubicBezTo>
                  <a:pt x="30" y="88"/>
                  <a:pt x="30" y="89"/>
                  <a:pt x="31" y="89"/>
                </a:cubicBezTo>
                <a:cubicBezTo>
                  <a:pt x="32" y="89"/>
                  <a:pt x="32" y="89"/>
                  <a:pt x="32" y="89"/>
                </a:cubicBezTo>
                <a:cubicBezTo>
                  <a:pt x="32" y="89"/>
                  <a:pt x="33" y="89"/>
                  <a:pt x="33" y="89"/>
                </a:cubicBezTo>
                <a:cubicBezTo>
                  <a:pt x="44" y="76"/>
                  <a:pt x="44" y="76"/>
                  <a:pt x="44" y="76"/>
                </a:cubicBezTo>
                <a:cubicBezTo>
                  <a:pt x="87" y="86"/>
                  <a:pt x="87" y="86"/>
                  <a:pt x="87" y="86"/>
                </a:cubicBezTo>
                <a:cubicBezTo>
                  <a:pt x="87" y="86"/>
                  <a:pt x="87" y="86"/>
                  <a:pt x="87" y="86"/>
                </a:cubicBezTo>
                <a:cubicBezTo>
                  <a:pt x="88" y="86"/>
                  <a:pt x="88" y="86"/>
                  <a:pt x="88" y="86"/>
                </a:cubicBezTo>
                <a:cubicBezTo>
                  <a:pt x="89" y="85"/>
                  <a:pt x="89" y="85"/>
                  <a:pt x="89" y="84"/>
                </a:cubicBezTo>
                <a:cubicBezTo>
                  <a:pt x="107" y="2"/>
                  <a:pt x="107" y="2"/>
                  <a:pt x="107" y="2"/>
                </a:cubicBezTo>
                <a:cubicBezTo>
                  <a:pt x="107" y="2"/>
                  <a:pt x="107" y="2"/>
                  <a:pt x="107" y="2"/>
                </a:cubicBezTo>
                <a:cubicBezTo>
                  <a:pt x="107" y="2"/>
                  <a:pt x="107" y="2"/>
                  <a:pt x="107" y="2"/>
                </a:cubicBezTo>
                <a:cubicBezTo>
                  <a:pt x="107" y="1"/>
                  <a:pt x="107" y="1"/>
                  <a:pt x="107" y="1"/>
                </a:cubicBezTo>
                <a:cubicBezTo>
                  <a:pt x="107" y="1"/>
                  <a:pt x="107" y="1"/>
                  <a:pt x="107" y="1"/>
                </a:cubicBezTo>
                <a:cubicBezTo>
                  <a:pt x="107" y="1"/>
                  <a:pt x="107" y="1"/>
                  <a:pt x="107" y="1"/>
                </a:cubicBezTo>
                <a:cubicBezTo>
                  <a:pt x="107" y="1"/>
                  <a:pt x="107" y="1"/>
                  <a:pt x="107" y="1"/>
                </a:cubicBezTo>
                <a:cubicBezTo>
                  <a:pt x="107" y="1"/>
                  <a:pt x="107" y="1"/>
                  <a:pt x="107" y="1"/>
                </a:cubicBezTo>
                <a:cubicBezTo>
                  <a:pt x="107" y="0"/>
                  <a:pt x="107" y="0"/>
                  <a:pt x="107" y="0"/>
                </a:cubicBezTo>
                <a:cubicBezTo>
                  <a:pt x="107" y="0"/>
                  <a:pt x="107" y="0"/>
                  <a:pt x="107" y="0"/>
                </a:cubicBezTo>
                <a:cubicBezTo>
                  <a:pt x="106" y="0"/>
                  <a:pt x="106" y="0"/>
                  <a:pt x="106" y="0"/>
                </a:cubicBezTo>
                <a:cubicBezTo>
                  <a:pt x="106" y="0"/>
                  <a:pt x="106" y="0"/>
                  <a:pt x="106" y="0"/>
                </a:cubicBezTo>
                <a:cubicBezTo>
                  <a:pt x="106" y="0"/>
                  <a:pt x="106" y="0"/>
                  <a:pt x="106" y="0"/>
                </a:cubicBezTo>
                <a:cubicBezTo>
                  <a:pt x="106" y="0"/>
                  <a:pt x="106" y="0"/>
                  <a:pt x="106" y="0"/>
                </a:cubicBezTo>
                <a:cubicBezTo>
                  <a:pt x="105" y="0"/>
                  <a:pt x="105" y="0"/>
                  <a:pt x="105" y="0"/>
                </a:cubicBezTo>
              </a:path>
            </a:pathLst>
          </a:custGeom>
          <a:solidFill>
            <a:schemeClr val="tx1"/>
          </a:solidFill>
          <a:ln>
            <a:noFill/>
          </a:ln>
        </p:spPr>
        <p:txBody>
          <a:bodyPr vert="horz" wrap="square" lIns="91440" tIns="45720" rIns="91440" bIns="45720" numCol="1" anchor="t" anchorCtr="0" compatLnSpc="1"/>
          <a:p>
            <a:endParaRPr lang="zh-CN" altLang="en-US">
              <a:cs typeface="+mn-ea"/>
              <a:sym typeface="+mn-lt"/>
            </a:endParaRPr>
          </a:p>
        </p:txBody>
      </p:sp>
      <p:grpSp>
        <p:nvGrpSpPr>
          <p:cNvPr id="22" name="组合 21"/>
          <p:cNvGrpSpPr/>
          <p:nvPr/>
        </p:nvGrpSpPr>
        <p:grpSpPr>
          <a:xfrm>
            <a:off x="4326119" y="2175907"/>
            <a:ext cx="619727" cy="431866"/>
            <a:chOff x="4297544" y="2142252"/>
            <a:chExt cx="619727" cy="431866"/>
          </a:xfrm>
          <a:solidFill>
            <a:schemeClr val="tx1"/>
          </a:solidFill>
        </p:grpSpPr>
        <p:sp>
          <p:nvSpPr>
            <p:cNvPr id="23" name="Freeform 22"/>
            <p:cNvSpPr>
              <a:spLocks noEditPoints="1"/>
            </p:cNvSpPr>
            <p:nvPr/>
          </p:nvSpPr>
          <p:spPr bwMode="auto">
            <a:xfrm>
              <a:off x="4297544" y="2142252"/>
              <a:ext cx="619727" cy="431866"/>
            </a:xfrm>
            <a:custGeom>
              <a:avLst/>
              <a:gdLst>
                <a:gd name="T0" fmla="*/ 61 w 121"/>
                <a:gd name="T1" fmla="*/ 73 h 84"/>
                <a:gd name="T2" fmla="*/ 30 w 121"/>
                <a:gd name="T3" fmla="*/ 42 h 84"/>
                <a:gd name="T4" fmla="*/ 61 w 121"/>
                <a:gd name="T5" fmla="*/ 12 h 84"/>
                <a:gd name="T6" fmla="*/ 61 w 121"/>
                <a:gd name="T7" fmla="*/ 12 h 84"/>
                <a:gd name="T8" fmla="*/ 91 w 121"/>
                <a:gd name="T9" fmla="*/ 42 h 84"/>
                <a:gd name="T10" fmla="*/ 61 w 121"/>
                <a:gd name="T11" fmla="*/ 73 h 84"/>
                <a:gd name="T12" fmla="*/ 61 w 121"/>
                <a:gd name="T13" fmla="*/ 0 h 84"/>
                <a:gd name="T14" fmla="*/ 2 w 121"/>
                <a:gd name="T15" fmla="*/ 39 h 84"/>
                <a:gd name="T16" fmla="*/ 0 w 121"/>
                <a:gd name="T17" fmla="*/ 42 h 84"/>
                <a:gd name="T18" fmla="*/ 2 w 121"/>
                <a:gd name="T19" fmla="*/ 45 h 84"/>
                <a:gd name="T20" fmla="*/ 61 w 121"/>
                <a:gd name="T21" fmla="*/ 84 h 84"/>
                <a:gd name="T22" fmla="*/ 120 w 121"/>
                <a:gd name="T23" fmla="*/ 45 h 84"/>
                <a:gd name="T24" fmla="*/ 121 w 121"/>
                <a:gd name="T25" fmla="*/ 42 h 84"/>
                <a:gd name="T26" fmla="*/ 120 w 121"/>
                <a:gd name="T27" fmla="*/ 39 h 84"/>
                <a:gd name="T28" fmla="*/ 61 w 121"/>
                <a:gd name="T2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 h="84">
                  <a:moveTo>
                    <a:pt x="61" y="73"/>
                  </a:moveTo>
                  <a:cubicBezTo>
                    <a:pt x="44" y="73"/>
                    <a:pt x="30" y="59"/>
                    <a:pt x="30" y="42"/>
                  </a:cubicBezTo>
                  <a:cubicBezTo>
                    <a:pt x="30" y="26"/>
                    <a:pt x="44" y="12"/>
                    <a:pt x="61" y="12"/>
                  </a:cubicBezTo>
                  <a:cubicBezTo>
                    <a:pt x="61" y="12"/>
                    <a:pt x="61" y="12"/>
                    <a:pt x="61" y="12"/>
                  </a:cubicBezTo>
                  <a:cubicBezTo>
                    <a:pt x="77" y="12"/>
                    <a:pt x="91" y="26"/>
                    <a:pt x="91" y="42"/>
                  </a:cubicBezTo>
                  <a:cubicBezTo>
                    <a:pt x="91" y="59"/>
                    <a:pt x="77" y="73"/>
                    <a:pt x="61" y="73"/>
                  </a:cubicBezTo>
                  <a:moveTo>
                    <a:pt x="61" y="0"/>
                  </a:moveTo>
                  <a:cubicBezTo>
                    <a:pt x="28" y="0"/>
                    <a:pt x="3" y="38"/>
                    <a:pt x="2" y="39"/>
                  </a:cubicBezTo>
                  <a:cubicBezTo>
                    <a:pt x="0" y="42"/>
                    <a:pt x="0" y="42"/>
                    <a:pt x="0" y="42"/>
                  </a:cubicBezTo>
                  <a:cubicBezTo>
                    <a:pt x="2" y="45"/>
                    <a:pt x="2" y="45"/>
                    <a:pt x="2" y="45"/>
                  </a:cubicBezTo>
                  <a:cubicBezTo>
                    <a:pt x="3" y="47"/>
                    <a:pt x="28" y="84"/>
                    <a:pt x="61" y="84"/>
                  </a:cubicBezTo>
                  <a:cubicBezTo>
                    <a:pt x="93" y="84"/>
                    <a:pt x="119" y="47"/>
                    <a:pt x="120" y="45"/>
                  </a:cubicBezTo>
                  <a:cubicBezTo>
                    <a:pt x="121" y="42"/>
                    <a:pt x="121" y="42"/>
                    <a:pt x="121" y="42"/>
                  </a:cubicBezTo>
                  <a:cubicBezTo>
                    <a:pt x="120" y="39"/>
                    <a:pt x="120" y="39"/>
                    <a:pt x="120" y="39"/>
                  </a:cubicBezTo>
                  <a:cubicBezTo>
                    <a:pt x="119" y="38"/>
                    <a:pt x="93" y="0"/>
                    <a:pt x="61" y="0"/>
                  </a:cubicBezTo>
                </a:path>
              </a:pathLst>
            </a:custGeom>
            <a:grpFill/>
            <a:ln>
              <a:noFill/>
            </a:ln>
          </p:spPr>
          <p:txBody>
            <a:bodyPr vert="horz" wrap="square" lIns="91440" tIns="45720" rIns="91440" bIns="45720" numCol="1" anchor="t" anchorCtr="0" compatLnSpc="1"/>
            <a:p>
              <a:endParaRPr lang="zh-CN" altLang="en-US">
                <a:cs typeface="+mn-ea"/>
                <a:sym typeface="+mn-lt"/>
              </a:endParaRPr>
            </a:p>
          </p:txBody>
        </p:sp>
        <p:sp>
          <p:nvSpPr>
            <p:cNvPr id="24" name="Freeform 23"/>
            <p:cNvSpPr/>
            <p:nvPr/>
          </p:nvSpPr>
          <p:spPr bwMode="auto">
            <a:xfrm>
              <a:off x="4517796" y="2261015"/>
              <a:ext cx="190021" cy="190021"/>
            </a:xfrm>
            <a:custGeom>
              <a:avLst/>
              <a:gdLst>
                <a:gd name="T0" fmla="*/ 18 w 37"/>
                <a:gd name="T1" fmla="*/ 0 h 37"/>
                <a:gd name="T2" fmla="*/ 17 w 37"/>
                <a:gd name="T3" fmla="*/ 1 h 37"/>
                <a:gd name="T4" fmla="*/ 19 w 37"/>
                <a:gd name="T5" fmla="*/ 20 h 37"/>
                <a:gd name="T6" fmla="*/ 1 w 37"/>
                <a:gd name="T7" fmla="*/ 14 h 37"/>
                <a:gd name="T8" fmla="*/ 0 w 37"/>
                <a:gd name="T9" fmla="*/ 19 h 37"/>
                <a:gd name="T10" fmla="*/ 18 w 37"/>
                <a:gd name="T11" fmla="*/ 37 h 37"/>
                <a:gd name="T12" fmla="*/ 37 w 37"/>
                <a:gd name="T13" fmla="*/ 19 h 37"/>
                <a:gd name="T14" fmla="*/ 18 w 37"/>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18" y="0"/>
                  </a:moveTo>
                  <a:cubicBezTo>
                    <a:pt x="18" y="0"/>
                    <a:pt x="17" y="0"/>
                    <a:pt x="17" y="1"/>
                  </a:cubicBezTo>
                  <a:cubicBezTo>
                    <a:pt x="19" y="20"/>
                    <a:pt x="19" y="20"/>
                    <a:pt x="19" y="20"/>
                  </a:cubicBezTo>
                  <a:cubicBezTo>
                    <a:pt x="1" y="14"/>
                    <a:pt x="1" y="14"/>
                    <a:pt x="1" y="14"/>
                  </a:cubicBezTo>
                  <a:cubicBezTo>
                    <a:pt x="1" y="15"/>
                    <a:pt x="0" y="17"/>
                    <a:pt x="0" y="19"/>
                  </a:cubicBezTo>
                  <a:cubicBezTo>
                    <a:pt x="0" y="29"/>
                    <a:pt x="8" y="37"/>
                    <a:pt x="18" y="37"/>
                  </a:cubicBezTo>
                  <a:cubicBezTo>
                    <a:pt x="28" y="37"/>
                    <a:pt x="37" y="29"/>
                    <a:pt x="37" y="19"/>
                  </a:cubicBezTo>
                  <a:cubicBezTo>
                    <a:pt x="37" y="9"/>
                    <a:pt x="28" y="0"/>
                    <a:pt x="18" y="0"/>
                  </a:cubicBezTo>
                </a:path>
              </a:pathLst>
            </a:custGeom>
            <a:grpFill/>
            <a:ln>
              <a:noFill/>
            </a:ln>
          </p:spPr>
          <p:txBody>
            <a:bodyPr vert="horz" wrap="square" lIns="91440" tIns="45720" rIns="91440" bIns="45720" numCol="1" anchor="t" anchorCtr="0" compatLnSpc="1"/>
            <a:p>
              <a:endParaRPr lang="zh-CN" altLang="en-US">
                <a:cs typeface="+mn-ea"/>
                <a:sym typeface="+mn-lt"/>
              </a:endParaRPr>
            </a:p>
          </p:txBody>
        </p:sp>
      </p:grpSp>
      <p:sp>
        <p:nvSpPr>
          <p:cNvPr id="25" name="矩形 24"/>
          <p:cNvSpPr/>
          <p:nvPr/>
        </p:nvSpPr>
        <p:spPr>
          <a:xfrm>
            <a:off x="1938179" y="2996970"/>
            <a:ext cx="758771" cy="584775"/>
          </a:xfrm>
          <a:prstGeom prst="rect">
            <a:avLst/>
          </a:prstGeom>
        </p:spPr>
        <p:txBody>
          <a:bodyPr wrap="square">
            <a:spAutoFit/>
          </a:bodyPr>
          <a:p>
            <a:pPr algn="ctr"/>
            <a:r>
              <a:rPr lang="en-US" altLang="zh-CN" sz="3200" b="1" dirty="0">
                <a:solidFill>
                  <a:srgbClr val="D4BB76"/>
                </a:solidFill>
                <a:cs typeface="+mn-ea"/>
                <a:sym typeface="+mn-lt"/>
              </a:rPr>
              <a:t>01</a:t>
            </a:r>
            <a:endParaRPr lang="zh-CN" altLang="en-US" sz="3200" b="1" dirty="0">
              <a:solidFill>
                <a:srgbClr val="D4BB76"/>
              </a:solidFill>
              <a:cs typeface="+mn-ea"/>
              <a:sym typeface="+mn-lt"/>
            </a:endParaRPr>
          </a:p>
        </p:txBody>
      </p:sp>
      <p:sp>
        <p:nvSpPr>
          <p:cNvPr id="26" name="矩形 25"/>
          <p:cNvSpPr/>
          <p:nvPr/>
        </p:nvSpPr>
        <p:spPr>
          <a:xfrm>
            <a:off x="4326119" y="3002733"/>
            <a:ext cx="758771" cy="584775"/>
          </a:xfrm>
          <a:prstGeom prst="rect">
            <a:avLst/>
          </a:prstGeom>
        </p:spPr>
        <p:txBody>
          <a:bodyPr wrap="square">
            <a:spAutoFit/>
          </a:bodyPr>
          <a:p>
            <a:pPr algn="ctr"/>
            <a:r>
              <a:rPr lang="en-US" altLang="zh-CN" sz="3200" b="1" dirty="0">
                <a:cs typeface="+mn-ea"/>
                <a:sym typeface="+mn-lt"/>
              </a:rPr>
              <a:t>02</a:t>
            </a:r>
            <a:endParaRPr lang="zh-CN" altLang="en-US" sz="3200" b="1" dirty="0">
              <a:cs typeface="+mn-ea"/>
              <a:sym typeface="+mn-lt"/>
            </a:endParaRPr>
          </a:p>
        </p:txBody>
      </p:sp>
      <p:sp>
        <p:nvSpPr>
          <p:cNvPr id="27" name="矩形 26"/>
          <p:cNvSpPr/>
          <p:nvPr/>
        </p:nvSpPr>
        <p:spPr>
          <a:xfrm>
            <a:off x="6655754" y="3004542"/>
            <a:ext cx="758771" cy="584775"/>
          </a:xfrm>
          <a:prstGeom prst="rect">
            <a:avLst/>
          </a:prstGeom>
        </p:spPr>
        <p:txBody>
          <a:bodyPr wrap="square">
            <a:spAutoFit/>
          </a:bodyPr>
          <a:p>
            <a:pPr algn="ctr"/>
            <a:r>
              <a:rPr lang="en-US" altLang="zh-CN" sz="3200" b="1" dirty="0">
                <a:cs typeface="+mn-ea"/>
                <a:sym typeface="+mn-lt"/>
              </a:rPr>
              <a:t>03</a:t>
            </a:r>
            <a:endParaRPr lang="zh-CN" altLang="en-US" sz="3200" b="1" dirty="0">
              <a:cs typeface="+mn-ea"/>
              <a:sym typeface="+mn-lt"/>
            </a:endParaRPr>
          </a:p>
        </p:txBody>
      </p:sp>
      <p:sp>
        <p:nvSpPr>
          <p:cNvPr id="28" name="矩形 27"/>
          <p:cNvSpPr/>
          <p:nvPr/>
        </p:nvSpPr>
        <p:spPr>
          <a:xfrm>
            <a:off x="8522351" y="3004542"/>
            <a:ext cx="758771" cy="584775"/>
          </a:xfrm>
          <a:prstGeom prst="rect">
            <a:avLst/>
          </a:prstGeom>
        </p:spPr>
        <p:txBody>
          <a:bodyPr wrap="square">
            <a:spAutoFit/>
          </a:bodyPr>
          <a:p>
            <a:pPr algn="ctr"/>
            <a:r>
              <a:rPr lang="en-US" altLang="zh-CN" sz="3200" b="1" dirty="0">
                <a:cs typeface="+mn-ea"/>
                <a:sym typeface="+mn-lt"/>
              </a:rPr>
              <a:t>04</a:t>
            </a:r>
            <a:endParaRPr lang="zh-CN" altLang="en-US" sz="3200" b="1" dirty="0">
              <a:cs typeface="+mn-ea"/>
              <a:sym typeface="+mn-lt"/>
            </a:endParaRPr>
          </a:p>
        </p:txBody>
      </p:sp>
      <p:sp>
        <p:nvSpPr>
          <p:cNvPr id="2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1352438" y="4730612"/>
            <a:ext cx="2056781" cy="1318260"/>
          </a:xfrm>
          <a:prstGeom prst="rect">
            <a:avLst/>
          </a:prstGeom>
        </p:spPr>
        <p:txBody>
          <a:bodyPr wrap="square">
            <a:spAutoFit/>
          </a:bodyPr>
          <a:p>
            <a:pPr>
              <a:lnSpc>
                <a:spcPct val="200000"/>
              </a:lnSpc>
            </a:pPr>
            <a:r>
              <a:rPr lang="zh-CN" altLang="en-US" sz="1400" b="1" dirty="0">
                <a:solidFill>
                  <a:srgbClr val="D4BB76"/>
                </a:solidFill>
                <a:cs typeface="+mn-ea"/>
                <a:sym typeface="+mn-lt"/>
              </a:rPr>
              <a:t>主界面设计</a:t>
            </a:r>
            <a:endParaRPr lang="zh-CN" altLang="en-US" sz="1400" b="1" dirty="0">
              <a:solidFill>
                <a:srgbClr val="D4BB76"/>
              </a:solidFill>
              <a:cs typeface="+mn-ea"/>
              <a:sym typeface="+mn-lt"/>
            </a:endParaRPr>
          </a:p>
          <a:p>
            <a:r>
              <a:rPr lang="zh-CN" altLang="en-US" sz="1050" dirty="0">
                <a:solidFill>
                  <a:srgbClr val="D4BB76"/>
                </a:solidFill>
                <a:cs typeface="+mn-ea"/>
                <a:sym typeface="+mn-lt"/>
              </a:rPr>
              <a:t>打算设计一个画面简洁，操作逻辑清晰，以北邮为背景的简单操作界面，每个模块的函数分别封装进一个按钮中，按下按钮就能调用对应的模块功能。</a:t>
            </a:r>
            <a:endParaRPr lang="zh-CN" altLang="en-US" sz="1050" dirty="0">
              <a:solidFill>
                <a:srgbClr val="D4BB76"/>
              </a:solidFill>
              <a:cs typeface="+mn-ea"/>
              <a:sym typeface="+mn-lt"/>
            </a:endParaRPr>
          </a:p>
        </p:txBody>
      </p:sp>
      <p:sp>
        <p:nvSpPr>
          <p:cNvPr id="3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3808849" y="4730612"/>
            <a:ext cx="2056781" cy="1318260"/>
          </a:xfrm>
          <a:prstGeom prst="rect">
            <a:avLst/>
          </a:prstGeom>
        </p:spPr>
        <p:txBody>
          <a:bodyPr wrap="square">
            <a:spAutoFit/>
          </a:bodyPr>
          <a:p>
            <a:pPr>
              <a:lnSpc>
                <a:spcPct val="200000"/>
              </a:lnSpc>
            </a:pPr>
            <a:r>
              <a:rPr lang="en-US" altLang="zh-CN" sz="1400" b="1" dirty="0">
                <a:solidFill>
                  <a:srgbClr val="D4BB76"/>
                </a:solidFill>
                <a:cs typeface="+mn-ea"/>
                <a:sym typeface="+mn-lt"/>
              </a:rPr>
              <a:t>python</a:t>
            </a:r>
            <a:r>
              <a:rPr lang="zh-CN" altLang="en-US" sz="1400" b="1" dirty="0">
                <a:solidFill>
                  <a:srgbClr val="D4BB76"/>
                </a:solidFill>
                <a:cs typeface="+mn-ea"/>
                <a:sym typeface="+mn-lt"/>
              </a:rPr>
              <a:t>库的选用</a:t>
            </a:r>
            <a:endParaRPr lang="zh-CN" altLang="en-US" sz="1400" b="1" dirty="0">
              <a:solidFill>
                <a:srgbClr val="D4BB76"/>
              </a:solidFill>
              <a:cs typeface="+mn-ea"/>
              <a:sym typeface="+mn-lt"/>
            </a:endParaRPr>
          </a:p>
          <a:p>
            <a:r>
              <a:rPr lang="zh-CN" altLang="en-US" sz="1050" dirty="0">
                <a:solidFill>
                  <a:srgbClr val="D4BB76"/>
                </a:solidFill>
                <a:cs typeface="+mn-ea"/>
                <a:sym typeface="+mn-lt"/>
              </a:rPr>
              <a:t>经过对比，发现</a:t>
            </a:r>
            <a:r>
              <a:rPr lang="en-US" altLang="zh-CN" sz="1050" dirty="0">
                <a:solidFill>
                  <a:srgbClr val="D4BB76"/>
                </a:solidFill>
                <a:cs typeface="+mn-ea"/>
                <a:sym typeface="+mn-lt"/>
              </a:rPr>
              <a:t>python</a:t>
            </a:r>
            <a:r>
              <a:rPr lang="zh-CN" altLang="en-US" sz="1050" dirty="0">
                <a:solidFill>
                  <a:srgbClr val="D4BB76"/>
                </a:solidFill>
                <a:cs typeface="+mn-ea"/>
                <a:sym typeface="+mn-lt"/>
              </a:rPr>
              <a:t>桌面应用开发中，有</a:t>
            </a:r>
            <a:r>
              <a:rPr lang="en-US" altLang="zh-CN" sz="1050" dirty="0">
                <a:solidFill>
                  <a:srgbClr val="D4BB76"/>
                </a:solidFill>
                <a:cs typeface="+mn-ea"/>
                <a:sym typeface="+mn-lt"/>
              </a:rPr>
              <a:t>tkinter</a:t>
            </a:r>
            <a:r>
              <a:rPr lang="zh-CN" altLang="en-US" sz="1050" dirty="0">
                <a:solidFill>
                  <a:srgbClr val="D4BB76"/>
                </a:solidFill>
                <a:cs typeface="+mn-ea"/>
                <a:sym typeface="+mn-lt"/>
              </a:rPr>
              <a:t>和</a:t>
            </a:r>
            <a:r>
              <a:rPr lang="en-US" altLang="zh-CN" sz="1050" dirty="0">
                <a:solidFill>
                  <a:srgbClr val="D4BB76"/>
                </a:solidFill>
                <a:cs typeface="+mn-ea"/>
                <a:sym typeface="+mn-lt"/>
              </a:rPr>
              <a:t>pyqt</a:t>
            </a:r>
            <a:r>
              <a:rPr lang="zh-CN" altLang="en-US" sz="1050" dirty="0">
                <a:solidFill>
                  <a:srgbClr val="D4BB76"/>
                </a:solidFill>
                <a:cs typeface="+mn-ea"/>
                <a:sym typeface="+mn-lt"/>
              </a:rPr>
              <a:t>等多个库可选择，我们选择了</a:t>
            </a:r>
            <a:r>
              <a:rPr lang="en-US" altLang="zh-CN" sz="1050" dirty="0">
                <a:solidFill>
                  <a:srgbClr val="D4BB76"/>
                </a:solidFill>
                <a:cs typeface="+mn-ea"/>
                <a:sym typeface="+mn-lt"/>
              </a:rPr>
              <a:t>tkinter</a:t>
            </a:r>
            <a:r>
              <a:rPr lang="zh-CN" altLang="en-US" sz="1050" dirty="0">
                <a:solidFill>
                  <a:srgbClr val="D4BB76"/>
                </a:solidFill>
                <a:cs typeface="+mn-ea"/>
                <a:sym typeface="+mn-lt"/>
              </a:rPr>
              <a:t>作为主要开发库，</a:t>
            </a:r>
            <a:r>
              <a:rPr lang="en-US" altLang="zh-CN" sz="1050" dirty="0">
                <a:solidFill>
                  <a:srgbClr val="D4BB76"/>
                </a:solidFill>
                <a:cs typeface="+mn-ea"/>
                <a:sym typeface="+mn-lt"/>
              </a:rPr>
              <a:t>pyqt</a:t>
            </a:r>
            <a:r>
              <a:rPr lang="zh-CN" altLang="en-US" sz="1050" dirty="0">
                <a:solidFill>
                  <a:srgbClr val="D4BB76"/>
                </a:solidFill>
                <a:cs typeface="+mn-ea"/>
                <a:sym typeface="+mn-lt"/>
              </a:rPr>
              <a:t>在部分功能中辅助开发。</a:t>
            </a:r>
            <a:endParaRPr lang="zh-CN" altLang="en-US" sz="1050" dirty="0">
              <a:solidFill>
                <a:srgbClr val="D4BB76"/>
              </a:solidFill>
              <a:cs typeface="+mn-ea"/>
              <a:sym typeface="+mn-lt"/>
            </a:endParaRPr>
          </a:p>
        </p:txBody>
      </p:sp>
      <p:sp>
        <p:nvSpPr>
          <p:cNvPr id="3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6263902" y="4730612"/>
            <a:ext cx="2056781" cy="1318260"/>
          </a:xfrm>
          <a:prstGeom prst="rect">
            <a:avLst/>
          </a:prstGeom>
        </p:spPr>
        <p:txBody>
          <a:bodyPr wrap="square">
            <a:spAutoFit/>
          </a:bodyPr>
          <a:p>
            <a:pPr>
              <a:lnSpc>
                <a:spcPct val="200000"/>
              </a:lnSpc>
            </a:pPr>
            <a:r>
              <a:rPr lang="zh-CN" altLang="en-US" sz="1400" b="1" dirty="0">
                <a:solidFill>
                  <a:srgbClr val="D4BB76"/>
                </a:solidFill>
                <a:cs typeface="+mn-ea"/>
                <a:sym typeface="+mn-lt"/>
              </a:rPr>
              <a:t>画面布局</a:t>
            </a:r>
            <a:endParaRPr lang="en-US" sz="1050" dirty="0">
              <a:solidFill>
                <a:srgbClr val="D4BB76"/>
              </a:solidFill>
              <a:cs typeface="+mn-ea"/>
              <a:sym typeface="+mn-lt"/>
            </a:endParaRPr>
          </a:p>
          <a:p>
            <a:r>
              <a:rPr lang="zh-CN" altLang="en-US" sz="1050" dirty="0">
                <a:solidFill>
                  <a:srgbClr val="D4BB76"/>
                </a:solidFill>
                <a:cs typeface="+mn-ea"/>
                <a:sym typeface="+mn-lt"/>
              </a:rPr>
              <a:t>将大模块直接呈现在主界面上，如常用的课程表模块和待办事项模块；而个性化设置中的选择背景和提示音等功能在个性化弹窗中单独显示。</a:t>
            </a:r>
            <a:endParaRPr lang="zh-CN" altLang="en-US" sz="1050" dirty="0">
              <a:solidFill>
                <a:srgbClr val="D4BB76"/>
              </a:solidFill>
              <a:cs typeface="+mn-ea"/>
              <a:sym typeface="+mn-lt"/>
            </a:endParaRPr>
          </a:p>
        </p:txBody>
      </p:sp>
      <p:sp>
        <p:nvSpPr>
          <p:cNvPr id="3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8812388" y="4730612"/>
            <a:ext cx="2056781" cy="1318260"/>
          </a:xfrm>
          <a:prstGeom prst="rect">
            <a:avLst/>
          </a:prstGeom>
        </p:spPr>
        <p:txBody>
          <a:bodyPr wrap="square">
            <a:spAutoFit/>
          </a:bodyPr>
          <a:p>
            <a:pPr>
              <a:lnSpc>
                <a:spcPct val="200000"/>
              </a:lnSpc>
            </a:pPr>
            <a:r>
              <a:rPr lang="zh-CN" altLang="en-US" sz="1400" b="1" dirty="0">
                <a:solidFill>
                  <a:srgbClr val="D4BB76"/>
                </a:solidFill>
                <a:cs typeface="+mn-ea"/>
                <a:sym typeface="+mn-lt"/>
              </a:rPr>
              <a:t>代码封装</a:t>
            </a:r>
            <a:endParaRPr lang="en-US" sz="1050" dirty="0">
              <a:solidFill>
                <a:srgbClr val="D4BB76"/>
              </a:solidFill>
              <a:cs typeface="+mn-ea"/>
              <a:sym typeface="+mn-lt"/>
            </a:endParaRPr>
          </a:p>
          <a:p>
            <a:r>
              <a:rPr lang="zh-CN" altLang="en-US" sz="1050" dirty="0">
                <a:solidFill>
                  <a:srgbClr val="D4BB76"/>
                </a:solidFill>
                <a:cs typeface="+mn-ea"/>
                <a:sym typeface="+mn-lt"/>
              </a:rPr>
              <a:t>整个工程分为多个文件，在主程序中引入分文件，再在按下按钮时调用所对应的文件中的函数，就可以完成主程序对功能函数的封装，建立不同模块之间的通道。</a:t>
            </a:r>
            <a:endParaRPr lang="zh-CN" altLang="en-US" sz="1050" dirty="0">
              <a:solidFill>
                <a:srgbClr val="D4BB76"/>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35" presetClass="path" presetSubtype="0" accel="50000" decel="50000" fill="hold" grpId="1" nodeType="withEffect">
                                  <p:stCondLst>
                                    <p:cond delay="2000"/>
                                  </p:stCondLst>
                                  <p:childTnLst>
                                    <p:animMotion origin="layout" path="M 0.07813 1.11111E-6 L -8.33333E-7 1.11111E-6 " pathEditMode="relative" rAng="0" ptsTypes="AA">
                                      <p:cBhvr>
                                        <p:cTn id="17" dur="2000" fill="hold"/>
                                        <p:tgtEl>
                                          <p:spTgt spid="6"/>
                                        </p:tgtEl>
                                        <p:attrNameLst>
                                          <p:attrName>ppt_x</p:attrName>
                                          <p:attrName>ppt_y</p:attrName>
                                        </p:attrNameLst>
                                      </p:cBhvr>
                                      <p:rCtr x="-3906" y="0"/>
                                    </p:animMotion>
                                  </p:childTnLst>
                                </p:cTn>
                              </p:par>
                              <p:par>
                                <p:cTn id="18" presetID="10" presetClass="entr" presetSubtype="0" fill="hold" grpId="0" nodeType="withEffect">
                                  <p:stCondLst>
                                    <p:cond delay="225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35" presetClass="path" presetSubtype="0" accel="50000" decel="50000" fill="hold" grpId="1" nodeType="withEffect">
                                  <p:stCondLst>
                                    <p:cond delay="2250"/>
                                  </p:stCondLst>
                                  <p:childTnLst>
                                    <p:animMotion origin="layout" path="M 0.07812 -3.33333E-6 L 3.54167E-6 -3.33333E-6 " pathEditMode="relative" rAng="0" ptsTypes="AA">
                                      <p:cBhvr>
                                        <p:cTn id="22" dur="2000" fill="hold"/>
                                        <p:tgtEl>
                                          <p:spTgt spid="2"/>
                                        </p:tgtEl>
                                        <p:attrNameLst>
                                          <p:attrName>ppt_x</p:attrName>
                                          <p:attrName>ppt_y</p:attrName>
                                        </p:attrNameLst>
                                      </p:cBhvr>
                                      <p:rCtr x="-3906" y="0"/>
                                    </p:animMotion>
                                  </p:childTnLst>
                                </p:cTn>
                              </p:par>
                              <p:par>
                                <p:cTn id="23" presetID="10" presetClass="entr" presetSubtype="0" fill="hold" grpId="0" nodeType="withEffect">
                                  <p:stCondLst>
                                    <p:cond delay="2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35" presetClass="path" presetSubtype="0" accel="50000" decel="50000" fill="hold" grpId="1" nodeType="withEffect">
                                  <p:stCondLst>
                                    <p:cond delay="2500"/>
                                  </p:stCondLst>
                                  <p:childTnLst>
                                    <p:animMotion origin="layout" path="M 0.07813 -3.33333E-6 L -4.16667E-7 -3.33333E-6 " pathEditMode="relative" rAng="0" ptsTypes="AA">
                                      <p:cBhvr>
                                        <p:cTn id="27" dur="2000" fill="hold"/>
                                        <p:tgtEl>
                                          <p:spTgt spid="4"/>
                                        </p:tgtEl>
                                        <p:attrNameLst>
                                          <p:attrName>ppt_x</p:attrName>
                                          <p:attrName>ppt_y</p:attrName>
                                        </p:attrNameLst>
                                      </p:cBhvr>
                                      <p:rCtr x="-3906" y="0"/>
                                    </p:animMotion>
                                  </p:childTnLst>
                                </p:cTn>
                              </p:par>
                              <p:par>
                                <p:cTn id="28" presetID="10" presetClass="entr" presetSubtype="0" fill="hold" grpId="0" nodeType="withEffect">
                                  <p:stCondLst>
                                    <p:cond delay="275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35" presetClass="path" presetSubtype="0" accel="50000" decel="50000" fill="hold" grpId="1" nodeType="withEffect">
                                  <p:stCondLst>
                                    <p:cond delay="2750"/>
                                  </p:stCondLst>
                                  <p:childTnLst>
                                    <p:animMotion origin="layout" path="M 0.07813 -3.7037E-7 L -2.29167E-6 -3.7037E-7 " pathEditMode="relative" rAng="0" ptsTypes="AA">
                                      <p:cBhvr>
                                        <p:cTn id="32" dur="2000" fill="hold"/>
                                        <p:tgtEl>
                                          <p:spTgt spid="5"/>
                                        </p:tgtEl>
                                        <p:attrNameLst>
                                          <p:attrName>ppt_x</p:attrName>
                                          <p:attrName>ppt_y</p:attrName>
                                        </p:attrNameLst>
                                      </p:cBhvr>
                                      <p:rCtr x="-3906" y="0"/>
                                    </p:animMotion>
                                  </p:childTnLst>
                                </p:cTn>
                              </p:par>
                              <p:par>
                                <p:cTn id="33" presetID="53" presetClass="entr" presetSubtype="16" fill="hold" nodeType="withEffect">
                                  <p:stCondLst>
                                    <p:cond delay="350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par>
                                <p:cTn id="38" presetID="53" presetClass="entr" presetSubtype="16" fill="hold" nodeType="withEffect">
                                  <p:stCondLst>
                                    <p:cond delay="350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53" presetClass="entr" presetSubtype="16" fill="hold" grpId="0" nodeType="withEffect">
                                  <p:stCondLst>
                                    <p:cond delay="35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par>
                                <p:cTn id="48" presetID="53" presetClass="entr" presetSubtype="16" fill="hold" nodeType="withEffect">
                                  <p:stCondLst>
                                    <p:cond delay="350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Effect transition="in" filter="fade">
                                      <p:cBhvr>
                                        <p:cTn id="52" dur="500"/>
                                        <p:tgtEl>
                                          <p:spTgt spid="22"/>
                                        </p:tgtEl>
                                      </p:cBhvr>
                                    </p:animEffect>
                                  </p:childTnLst>
                                </p:cTn>
                              </p:par>
                              <p:par>
                                <p:cTn id="53" presetID="53" presetClass="entr" presetSubtype="16" fill="hold" grpId="0" nodeType="withEffect">
                                  <p:stCondLst>
                                    <p:cond delay="350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par>
                                <p:cTn id="58" presetID="53" presetClass="entr" presetSubtype="16" fill="hold" grpId="0" nodeType="withEffect">
                                  <p:stCondLst>
                                    <p:cond delay="350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Effect transition="in" filter="fade">
                                      <p:cBhvr>
                                        <p:cTn id="62" dur="500"/>
                                        <p:tgtEl>
                                          <p:spTgt spid="26"/>
                                        </p:tgtEl>
                                      </p:cBhvr>
                                    </p:animEffect>
                                  </p:childTnLst>
                                </p:cTn>
                              </p:par>
                              <p:par>
                                <p:cTn id="63" presetID="53" presetClass="entr" presetSubtype="16" fill="hold" grpId="0" nodeType="withEffect">
                                  <p:stCondLst>
                                    <p:cond delay="350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par>
                                <p:cTn id="68" presetID="53" presetClass="entr" presetSubtype="16" fill="hold" grpId="0" nodeType="withEffect">
                                  <p:stCondLst>
                                    <p:cond delay="3500"/>
                                  </p:stCondLst>
                                  <p:childTnLst>
                                    <p:set>
                                      <p:cBhvr>
                                        <p:cTn id="69" dur="1" fill="hold">
                                          <p:stCondLst>
                                            <p:cond delay="0"/>
                                          </p:stCondLst>
                                        </p:cTn>
                                        <p:tgtEl>
                                          <p:spTgt spid="28"/>
                                        </p:tgtEl>
                                        <p:attrNameLst>
                                          <p:attrName>style.visibility</p:attrName>
                                        </p:attrNameLst>
                                      </p:cBhvr>
                                      <p:to>
                                        <p:strVal val="visible"/>
                                      </p:to>
                                    </p:set>
                                    <p:anim calcmode="lin" valueType="num">
                                      <p:cBhvr>
                                        <p:cTn id="70" dur="500" fill="hold"/>
                                        <p:tgtEl>
                                          <p:spTgt spid="28"/>
                                        </p:tgtEl>
                                        <p:attrNameLst>
                                          <p:attrName>ppt_w</p:attrName>
                                        </p:attrNameLst>
                                      </p:cBhvr>
                                      <p:tavLst>
                                        <p:tav tm="0">
                                          <p:val>
                                            <p:fltVal val="0"/>
                                          </p:val>
                                        </p:tav>
                                        <p:tav tm="100000">
                                          <p:val>
                                            <p:strVal val="#ppt_w"/>
                                          </p:val>
                                        </p:tav>
                                      </p:tavLst>
                                    </p:anim>
                                    <p:anim calcmode="lin" valueType="num">
                                      <p:cBhvr>
                                        <p:cTn id="71" dur="500" fill="hold"/>
                                        <p:tgtEl>
                                          <p:spTgt spid="28"/>
                                        </p:tgtEl>
                                        <p:attrNameLst>
                                          <p:attrName>ppt_h</p:attrName>
                                        </p:attrNameLst>
                                      </p:cBhvr>
                                      <p:tavLst>
                                        <p:tav tm="0">
                                          <p:val>
                                            <p:fltVal val="0"/>
                                          </p:val>
                                        </p:tav>
                                        <p:tav tm="100000">
                                          <p:val>
                                            <p:strVal val="#ppt_h"/>
                                          </p:val>
                                        </p:tav>
                                      </p:tavLst>
                                    </p:anim>
                                    <p:animEffect transition="in" filter="fade">
                                      <p:cBhvr>
                                        <p:cTn id="72" dur="500"/>
                                        <p:tgtEl>
                                          <p:spTgt spid="28"/>
                                        </p:tgtEl>
                                      </p:cBhvr>
                                    </p:animEffect>
                                  </p:childTnLst>
                                </p:cTn>
                              </p:par>
                              <p:par>
                                <p:cTn id="73" presetID="22" presetClass="entr" presetSubtype="1" fill="hold" grpId="0" nodeType="withEffect">
                                  <p:stCondLst>
                                    <p:cond delay="350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500"/>
                                        <p:tgtEl>
                                          <p:spTgt spid="29"/>
                                        </p:tgtEl>
                                      </p:cBhvr>
                                    </p:animEffect>
                                  </p:childTnLst>
                                </p:cTn>
                              </p:par>
                              <p:par>
                                <p:cTn id="76" presetID="22" presetClass="entr" presetSubtype="1" fill="hold" grpId="0" nodeType="withEffect">
                                  <p:stCondLst>
                                    <p:cond delay="350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par>
                                <p:cTn id="79" presetID="22" presetClass="entr" presetSubtype="1" fill="hold" grpId="0" nodeType="withEffect">
                                  <p:stCondLst>
                                    <p:cond delay="350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par>
                                <p:cTn id="82" presetID="22" presetClass="entr" presetSubtype="1" fill="hold" grpId="0" nodeType="withEffect">
                                  <p:stCondLst>
                                    <p:cond delay="350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4" grpId="0" bldLvl="0" animBg="1"/>
      <p:bldP spid="4" grpId="1" bldLvl="0" animBg="1"/>
      <p:bldP spid="5" grpId="0" bldLvl="0" animBg="1"/>
      <p:bldP spid="5" grpId="1" bldLvl="0" animBg="1"/>
      <p:bldP spid="6" grpId="0" bldLvl="0" animBg="1"/>
      <p:bldP spid="6" grpId="1" bldLvl="0" animBg="1"/>
      <p:bldP spid="21" grpId="0" bldLvl="0" animBg="1"/>
      <p:bldP spid="25" grpId="0"/>
      <p:bldP spid="26" grpId="0"/>
      <p:bldP spid="27" grpId="0"/>
      <p:bldP spid="28" grpId="0"/>
      <p:bldP spid="29" grpId="0"/>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48756" y="169229"/>
            <a:ext cx="972185" cy="1033551"/>
            <a:chOff x="1198081" y="2787334"/>
            <a:chExt cx="972185"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矩形 41"/>
            <p:cNvSpPr/>
            <p:nvPr/>
          </p:nvSpPr>
          <p:spPr>
            <a:xfrm>
              <a:off x="1198081" y="2950529"/>
              <a:ext cx="972185" cy="706755"/>
            </a:xfrm>
            <a:prstGeom prst="rect">
              <a:avLst/>
            </a:prstGeom>
            <a:noFill/>
          </p:spPr>
          <p:txBody>
            <a:bodyPr wrap="square" rtlCol="0">
              <a:spAutoFit/>
            </a:bodyPr>
            <a:lstStyle/>
            <a:p>
              <a:pPr algn="ctr"/>
              <a:r>
                <a:rPr lang="zh-CN" altLang="en-US" sz="2000" b="1" dirty="0">
                  <a:gradFill flip="none" rotWithShape="1">
                    <a:gsLst>
                      <a:gs pos="0">
                        <a:srgbClr val="DECB96"/>
                      </a:gs>
                      <a:gs pos="100000">
                        <a:srgbClr val="C89324"/>
                      </a:gs>
                    </a:gsLst>
                    <a:lin ang="16200000" scaled="1"/>
                    <a:tileRect/>
                  </a:gradFill>
                  <a:cs typeface="+mn-ea"/>
                  <a:sym typeface="+mn-lt"/>
                </a:rPr>
                <a:t>信息</a:t>
              </a:r>
              <a:endParaRPr lang="zh-CN" altLang="en-US" sz="2000" b="1" dirty="0">
                <a:gradFill flip="none" rotWithShape="1">
                  <a:gsLst>
                    <a:gs pos="0">
                      <a:srgbClr val="DECB96"/>
                    </a:gs>
                    <a:gs pos="100000">
                      <a:srgbClr val="C89324"/>
                    </a:gs>
                  </a:gsLst>
                  <a:lin ang="16200000" scaled="1"/>
                  <a:tileRect/>
                </a:gradFill>
                <a:cs typeface="+mn-ea"/>
                <a:sym typeface="+mn-lt"/>
              </a:endParaRPr>
            </a:p>
            <a:p>
              <a:pPr algn="ctr"/>
              <a:r>
                <a:rPr lang="zh-CN" altLang="en-US" sz="2000" b="1" dirty="0">
                  <a:gradFill flip="none" rotWithShape="1">
                    <a:gsLst>
                      <a:gs pos="0">
                        <a:srgbClr val="DECB96"/>
                      </a:gs>
                      <a:gs pos="100000">
                        <a:srgbClr val="C89324"/>
                      </a:gs>
                    </a:gsLst>
                    <a:lin ang="16200000" scaled="1"/>
                    <a:tileRect/>
                  </a:gradFill>
                  <a:cs typeface="+mn-ea"/>
                  <a:sym typeface="+mn-lt"/>
                </a:rPr>
                <a:t>获取</a:t>
              </a:r>
              <a:endParaRPr lang="zh-CN" altLang="en-US" sz="2000" b="1"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8" name="文本框 7"/>
          <p:cNvSpPr txBox="1"/>
          <p:nvPr/>
        </p:nvSpPr>
        <p:spPr>
          <a:xfrm>
            <a:off x="575945" y="1202690"/>
            <a:ext cx="4290060" cy="5323205"/>
          </a:xfrm>
          <a:prstGeom prst="rect">
            <a:avLst/>
          </a:prstGeom>
          <a:noFill/>
        </p:spPr>
        <p:txBody>
          <a:bodyPr wrap="square">
            <a:spAutoFit/>
          </a:bodyPr>
          <a:lstStyle/>
          <a:p>
            <a:r>
              <a:rPr lang="zh-CN" altLang="en-US" sz="2000" b="1" dirty="0">
                <a:solidFill>
                  <a:srgbClr val="D4BB76"/>
                </a:solidFill>
                <a:latin typeface="华文仿宋" panose="02010600040101010101" charset="-122"/>
                <a:ea typeface="华文仿宋" panose="02010600040101010101" charset="-122"/>
                <a:cs typeface="+mn-ea"/>
                <a:sym typeface="+mn-lt"/>
              </a:rPr>
              <a:t>主要功能：爬取用户的课程表信息</a:t>
            </a:r>
            <a:endParaRPr lang="en-US" altLang="zh-CN" sz="2000" b="1" dirty="0">
              <a:solidFill>
                <a:srgbClr val="D4BB76"/>
              </a:solidFill>
              <a:latin typeface="华文仿宋" panose="02010600040101010101" charset="-122"/>
              <a:ea typeface="华文仿宋" panose="02010600040101010101" charset="-122"/>
              <a:cs typeface="+mn-ea"/>
              <a:sym typeface="+mn-lt"/>
            </a:endParaRPr>
          </a:p>
          <a:p>
            <a:endParaRPr lang="zh-CN" altLang="en-US" sz="2000" b="1" dirty="0">
              <a:solidFill>
                <a:srgbClr val="D4BB76"/>
              </a:solidFill>
              <a:latin typeface="华文仿宋" panose="02010600040101010101" charset="-122"/>
              <a:ea typeface="华文仿宋" panose="02010600040101010101" charset="-122"/>
              <a:cs typeface="+mn-ea"/>
              <a:sym typeface="+mn-lt"/>
            </a:endParaRPr>
          </a:p>
          <a:p>
            <a:r>
              <a:rPr lang="zh-CN" altLang="en-US" sz="2000" b="1" dirty="0">
                <a:solidFill>
                  <a:srgbClr val="D4BB76"/>
                </a:solidFill>
                <a:latin typeface="华文仿宋" panose="02010600040101010101" charset="-122"/>
                <a:ea typeface="华文仿宋" panose="02010600040101010101" charset="-122"/>
                <a:cs typeface="+mn-ea"/>
                <a:sym typeface="+mn-lt"/>
              </a:rPr>
              <a:t>详细描述：当启动信息获取模块时，程序通过</a:t>
            </a:r>
            <a:r>
              <a:rPr lang="en-US" altLang="zh-CN" sz="2000" b="1" dirty="0">
                <a:solidFill>
                  <a:srgbClr val="D4BB76"/>
                </a:solidFill>
                <a:latin typeface="华文仿宋" panose="02010600040101010101" charset="-122"/>
                <a:ea typeface="华文仿宋" panose="02010600040101010101" charset="-122"/>
                <a:cs typeface="+mn-ea"/>
                <a:sym typeface="+mn-lt"/>
              </a:rPr>
              <a:t>selenium</a:t>
            </a:r>
            <a:r>
              <a:rPr lang="zh-CN" altLang="en-US" sz="2000" b="1" dirty="0">
                <a:solidFill>
                  <a:srgbClr val="D4BB76"/>
                </a:solidFill>
                <a:latin typeface="华文仿宋" panose="02010600040101010101" charset="-122"/>
                <a:ea typeface="华文仿宋" panose="02010600040101010101" charset="-122"/>
                <a:cs typeface="+mn-ea"/>
                <a:sym typeface="+mn-lt"/>
              </a:rPr>
              <a:t>库操纵浏览器进行课程信息获取，获取之后存储到相应的</a:t>
            </a:r>
            <a:r>
              <a:rPr lang="en-US" altLang="zh-CN" sz="2000" b="1" dirty="0">
                <a:solidFill>
                  <a:srgbClr val="D4BB76"/>
                </a:solidFill>
                <a:latin typeface="华文仿宋" panose="02010600040101010101" charset="-122"/>
                <a:ea typeface="华文仿宋" panose="02010600040101010101" charset="-122"/>
                <a:cs typeface="+mn-ea"/>
                <a:sym typeface="+mn-lt"/>
              </a:rPr>
              <a:t>Excel</a:t>
            </a:r>
            <a:r>
              <a:rPr lang="zh-CN" altLang="en-US" sz="2000" b="1" dirty="0">
                <a:solidFill>
                  <a:srgbClr val="D4BB76"/>
                </a:solidFill>
                <a:latin typeface="华文仿宋" panose="02010600040101010101" charset="-122"/>
                <a:ea typeface="华文仿宋" panose="02010600040101010101" charset="-122"/>
                <a:cs typeface="+mn-ea"/>
                <a:sym typeface="+mn-lt"/>
              </a:rPr>
              <a:t>文件中</a:t>
            </a:r>
            <a:endParaRPr lang="zh-CN" altLang="en-US" sz="2000" b="1" dirty="0">
              <a:solidFill>
                <a:srgbClr val="D4BB76"/>
              </a:solidFill>
              <a:latin typeface="华文仿宋" panose="02010600040101010101" charset="-122"/>
              <a:ea typeface="华文仿宋" panose="02010600040101010101" charset="-122"/>
              <a:cs typeface="+mn-ea"/>
              <a:sym typeface="+mn-lt"/>
            </a:endParaRPr>
          </a:p>
          <a:p>
            <a:endParaRPr lang="zh-CN" altLang="en-US" sz="2000" b="1" dirty="0">
              <a:solidFill>
                <a:srgbClr val="D4BB76"/>
              </a:solidFill>
              <a:latin typeface="华文仿宋" panose="02010600040101010101" charset="-122"/>
              <a:ea typeface="华文仿宋" panose="02010600040101010101" charset="-122"/>
              <a:cs typeface="+mn-ea"/>
              <a:sym typeface="+mn-lt"/>
            </a:endParaRPr>
          </a:p>
          <a:p>
            <a:r>
              <a:rPr lang="zh-CN" altLang="en-US" sz="2000" b="1" dirty="0">
                <a:solidFill>
                  <a:srgbClr val="D4BB76"/>
                </a:solidFill>
                <a:latin typeface="华文仿宋" panose="02010600040101010101" charset="-122"/>
                <a:ea typeface="华文仿宋" panose="02010600040101010101" charset="-122"/>
                <a:cs typeface="+mn-ea"/>
                <a:sym typeface="+mn-lt"/>
              </a:rPr>
              <a:t>亮点展示：与通常的爬虫程序不同，我们在爬取的过程中加入了与用户的交互，使程序可以智能地根据用户操作决定下一步</a:t>
            </a:r>
            <a:endParaRPr lang="zh-CN" altLang="en-US" sz="2000" b="1" dirty="0">
              <a:solidFill>
                <a:srgbClr val="D4BB76"/>
              </a:solidFill>
              <a:latin typeface="华文仿宋" panose="02010600040101010101" charset="-122"/>
              <a:ea typeface="华文仿宋" panose="02010600040101010101" charset="-122"/>
              <a:cs typeface="+mn-ea"/>
              <a:sym typeface="+mn-lt"/>
            </a:endParaRPr>
          </a:p>
          <a:p>
            <a:endParaRPr lang="zh-CN" altLang="en-US" sz="2000" b="1" dirty="0">
              <a:solidFill>
                <a:srgbClr val="D4BB76"/>
              </a:solidFill>
              <a:latin typeface="华文仿宋" panose="02010600040101010101" charset="-122"/>
              <a:ea typeface="华文仿宋" panose="02010600040101010101" charset="-122"/>
              <a:cs typeface="+mn-ea"/>
              <a:sym typeface="+mn-lt"/>
            </a:endParaRPr>
          </a:p>
          <a:p>
            <a:r>
              <a:rPr lang="zh-CN" altLang="en-US" sz="2000" b="1" dirty="0">
                <a:solidFill>
                  <a:srgbClr val="D4BB76"/>
                </a:solidFill>
                <a:latin typeface="华文仿宋" panose="02010600040101010101" charset="-122"/>
                <a:ea typeface="华文仿宋" panose="02010600040101010101" charset="-122"/>
                <a:cs typeface="+mn-ea"/>
                <a:sym typeface="+mn-lt"/>
              </a:rPr>
              <a:t>技术难点：由于教务系统页面为</a:t>
            </a:r>
            <a:r>
              <a:rPr lang="en-US" altLang="zh-CN" sz="2000" b="1" dirty="0">
                <a:solidFill>
                  <a:srgbClr val="D4BB76"/>
                </a:solidFill>
                <a:latin typeface="华文仿宋" panose="02010600040101010101" charset="-122"/>
                <a:ea typeface="华文仿宋" panose="02010600040101010101" charset="-122"/>
                <a:cs typeface="+mn-ea"/>
                <a:sym typeface="+mn-lt"/>
              </a:rPr>
              <a:t>JavaScript</a:t>
            </a:r>
            <a:r>
              <a:rPr lang="zh-CN" altLang="en-US" sz="2000" b="1" dirty="0">
                <a:solidFill>
                  <a:srgbClr val="D4BB76"/>
                </a:solidFill>
                <a:latin typeface="华文仿宋" panose="02010600040101010101" charset="-122"/>
                <a:ea typeface="华文仿宋" panose="02010600040101010101" charset="-122"/>
                <a:cs typeface="+mn-ea"/>
                <a:sym typeface="+mn-lt"/>
              </a:rPr>
              <a:t>动态界面，定位</a:t>
            </a:r>
            <a:r>
              <a:rPr lang="en-US" altLang="zh-CN" sz="2000" b="1" dirty="0">
                <a:solidFill>
                  <a:srgbClr val="D4BB76"/>
                </a:solidFill>
                <a:latin typeface="华文仿宋" panose="02010600040101010101" charset="-122"/>
                <a:ea typeface="华文仿宋" panose="02010600040101010101" charset="-122"/>
                <a:cs typeface="+mn-ea"/>
                <a:sym typeface="+mn-lt"/>
              </a:rPr>
              <a:t>xpath</a:t>
            </a:r>
            <a:r>
              <a:rPr lang="zh-CN" altLang="en-US" sz="2000" b="1" dirty="0">
                <a:solidFill>
                  <a:srgbClr val="D4BB76"/>
                </a:solidFill>
                <a:latin typeface="华文仿宋" panose="02010600040101010101" charset="-122"/>
                <a:ea typeface="华文仿宋" panose="02010600040101010101" charset="-122"/>
                <a:cs typeface="+mn-ea"/>
                <a:sym typeface="+mn-lt"/>
              </a:rPr>
              <a:t>时与通常学习的有很大差别，需要通过</a:t>
            </a:r>
            <a:r>
              <a:rPr lang="en-US" altLang="zh-CN" sz="2000" b="1" dirty="0">
                <a:solidFill>
                  <a:srgbClr val="D4BB76"/>
                </a:solidFill>
                <a:latin typeface="华文仿宋" panose="02010600040101010101" charset="-122"/>
                <a:ea typeface="华文仿宋" panose="02010600040101010101" charset="-122"/>
                <a:cs typeface="+mn-ea"/>
                <a:sym typeface="+mn-lt"/>
              </a:rPr>
              <a:t>frame</a:t>
            </a:r>
            <a:r>
              <a:rPr lang="zh-CN" altLang="en-US" sz="2000" b="1" dirty="0">
                <a:solidFill>
                  <a:srgbClr val="D4BB76"/>
                </a:solidFill>
                <a:latin typeface="华文仿宋" panose="02010600040101010101" charset="-122"/>
                <a:ea typeface="华文仿宋" panose="02010600040101010101" charset="-122"/>
                <a:cs typeface="+mn-ea"/>
                <a:sym typeface="+mn-lt"/>
              </a:rPr>
              <a:t>定位，我们小组很好的解决了这个问题</a:t>
            </a:r>
            <a:endParaRPr lang="zh-CN" altLang="en-US" sz="2000" b="1" dirty="0">
              <a:solidFill>
                <a:srgbClr val="D4BB76"/>
              </a:solidFill>
              <a:latin typeface="华文仿宋" panose="02010600040101010101" charset="-122"/>
              <a:ea typeface="华文仿宋" panose="02010600040101010101" charset="-122"/>
              <a:cs typeface="+mn-ea"/>
              <a:sym typeface="+mn-lt"/>
            </a:endParaRPr>
          </a:p>
        </p:txBody>
      </p:sp>
      <p:pic>
        <p:nvPicPr>
          <p:cNvPr id="4" name="图片 3"/>
          <p:cNvPicPr>
            <a:picLocks noChangeAspect="1"/>
          </p:cNvPicPr>
          <p:nvPr/>
        </p:nvPicPr>
        <p:blipFill>
          <a:blip r:embed="rId1"/>
          <a:stretch>
            <a:fillRect/>
          </a:stretch>
        </p:blipFill>
        <p:spPr>
          <a:xfrm>
            <a:off x="5801360" y="1322070"/>
            <a:ext cx="5827395" cy="4337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5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Scale>
                                      <p:cBhvr>
                                        <p:cTn id="20"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4"/>
                                        </p:tgtEl>
                                        <p:attrNameLst>
                                          <p:attrName>ppt_x</p:attrName>
                                          <p:attrName>ppt_y</p:attrName>
                                        </p:attrNameLst>
                                      </p:cBhvr>
                                    </p:animMotion>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48756" y="169229"/>
            <a:ext cx="972185" cy="1033551"/>
            <a:chOff x="1198081" y="2787334"/>
            <a:chExt cx="972185"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矩形 41"/>
            <p:cNvSpPr/>
            <p:nvPr/>
          </p:nvSpPr>
          <p:spPr>
            <a:xfrm>
              <a:off x="1198081" y="2950529"/>
              <a:ext cx="972185" cy="722630"/>
            </a:xfrm>
            <a:prstGeom prst="rect">
              <a:avLst/>
            </a:prstGeom>
            <a:noFill/>
          </p:spPr>
          <p:txBody>
            <a:bodyPr wrap="square" rtlCol="0">
              <a:spAutoFit/>
            </a:bodyPr>
            <a:lstStyle/>
            <a:p>
              <a:pPr algn="ctr"/>
              <a:r>
                <a:rPr lang="zh-CN" altLang="en-US" sz="2000" b="1" dirty="0">
                  <a:gradFill flip="none" rotWithShape="1">
                    <a:gsLst>
                      <a:gs pos="0">
                        <a:srgbClr val="DECB96"/>
                      </a:gs>
                      <a:gs pos="100000">
                        <a:srgbClr val="C89324"/>
                      </a:gs>
                    </a:gsLst>
                    <a:lin ang="16200000" scaled="1"/>
                    <a:tileRect/>
                  </a:gradFill>
                  <a:cs typeface="+mn-ea"/>
                  <a:sym typeface="+mn-lt"/>
                </a:rPr>
                <a:t>课表</a:t>
              </a:r>
              <a:endParaRPr lang="zh-CN" altLang="en-US" sz="2000" b="1" dirty="0">
                <a:gradFill flip="none" rotWithShape="1">
                  <a:gsLst>
                    <a:gs pos="0">
                      <a:srgbClr val="DECB96"/>
                    </a:gs>
                    <a:gs pos="100000">
                      <a:srgbClr val="C89324"/>
                    </a:gs>
                  </a:gsLst>
                  <a:lin ang="16200000" scaled="1"/>
                  <a:tileRect/>
                </a:gradFill>
                <a:cs typeface="+mn-ea"/>
                <a:sym typeface="+mn-lt"/>
              </a:endParaRPr>
            </a:p>
            <a:p>
              <a:pPr algn="ctr"/>
              <a:r>
                <a:rPr lang="zh-CN" altLang="en-US" sz="2000" b="1" dirty="0">
                  <a:gradFill flip="none" rotWithShape="1">
                    <a:gsLst>
                      <a:gs pos="0">
                        <a:srgbClr val="DECB96"/>
                      </a:gs>
                      <a:gs pos="100000">
                        <a:srgbClr val="C89324"/>
                      </a:gs>
                    </a:gsLst>
                    <a:lin ang="16200000" scaled="1"/>
                    <a:tileRect/>
                  </a:gradFill>
                  <a:cs typeface="+mn-ea"/>
                  <a:sym typeface="+mn-lt"/>
                </a:rPr>
                <a:t>显示</a:t>
              </a:r>
              <a:endParaRPr lang="zh-CN" altLang="en-US" sz="2000" b="1"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8" name="文本框 7"/>
          <p:cNvSpPr txBox="1"/>
          <p:nvPr/>
        </p:nvSpPr>
        <p:spPr>
          <a:xfrm>
            <a:off x="7445375" y="1322070"/>
            <a:ext cx="4290060" cy="5015865"/>
          </a:xfrm>
          <a:prstGeom prst="rect">
            <a:avLst/>
          </a:prstGeom>
          <a:noFill/>
        </p:spPr>
        <p:txBody>
          <a:bodyPr wrap="square">
            <a:spAutoFit/>
          </a:bodyPr>
          <a:lstStyle/>
          <a:p>
            <a:r>
              <a:rPr lang="zh-CN" altLang="en-US" sz="2000" b="1" dirty="0">
                <a:solidFill>
                  <a:srgbClr val="D4BB76"/>
                </a:solidFill>
                <a:latin typeface="华文仿宋" panose="02010600040101010101" charset="-122"/>
                <a:ea typeface="华文仿宋" panose="02010600040101010101" charset="-122"/>
                <a:cs typeface="+mn-ea"/>
                <a:sym typeface="+mn-lt"/>
              </a:rPr>
              <a:t>主要功能：获取当前周数并显示当前周和任意周的课程信息</a:t>
            </a:r>
            <a:endParaRPr lang="en-US" altLang="zh-CN" sz="2000" b="1" dirty="0">
              <a:solidFill>
                <a:srgbClr val="D4BB76"/>
              </a:solidFill>
              <a:latin typeface="华文仿宋" panose="02010600040101010101" charset="-122"/>
              <a:ea typeface="华文仿宋" panose="02010600040101010101" charset="-122"/>
              <a:cs typeface="+mn-ea"/>
              <a:sym typeface="+mn-lt"/>
            </a:endParaRPr>
          </a:p>
          <a:p>
            <a:endParaRPr lang="en-US" altLang="zh-CN" sz="2000" b="1" dirty="0">
              <a:solidFill>
                <a:srgbClr val="D4BB76"/>
              </a:solidFill>
              <a:latin typeface="华文仿宋" panose="02010600040101010101" charset="-122"/>
              <a:ea typeface="华文仿宋" panose="02010600040101010101" charset="-122"/>
              <a:cs typeface="+mn-ea"/>
              <a:sym typeface="+mn-lt"/>
            </a:endParaRPr>
          </a:p>
          <a:p>
            <a:r>
              <a:rPr lang="zh-CN" altLang="en-US" sz="2000" b="1" dirty="0">
                <a:solidFill>
                  <a:srgbClr val="D4BB76"/>
                </a:solidFill>
                <a:latin typeface="华文仿宋" panose="02010600040101010101" charset="-122"/>
                <a:ea typeface="华文仿宋" panose="02010600040101010101" charset="-122"/>
                <a:cs typeface="+mn-ea"/>
                <a:sym typeface="+mn-lt"/>
              </a:rPr>
              <a:t>详细描述：当启动课程表显示模块时，程序自动获取当前周数并显示当前周课程；点击右侧周数按钮，可以显示任意周的课程信息和跳转到当前周</a:t>
            </a:r>
            <a:endParaRPr lang="zh-CN" altLang="en-US" sz="2000" b="1" dirty="0">
              <a:solidFill>
                <a:srgbClr val="D4BB76"/>
              </a:solidFill>
              <a:latin typeface="华文仿宋" panose="02010600040101010101" charset="-122"/>
              <a:ea typeface="华文仿宋" panose="02010600040101010101" charset="-122"/>
              <a:cs typeface="+mn-ea"/>
              <a:sym typeface="+mn-lt"/>
            </a:endParaRPr>
          </a:p>
          <a:p>
            <a:endParaRPr lang="zh-CN" altLang="en-US" sz="2000" b="1" dirty="0">
              <a:solidFill>
                <a:srgbClr val="D4BB76"/>
              </a:solidFill>
              <a:latin typeface="华文仿宋" panose="02010600040101010101" charset="-122"/>
              <a:ea typeface="华文仿宋" panose="02010600040101010101" charset="-122"/>
              <a:cs typeface="+mn-ea"/>
              <a:sym typeface="+mn-lt"/>
            </a:endParaRPr>
          </a:p>
          <a:p>
            <a:r>
              <a:rPr lang="zh-CN" altLang="en-US" sz="2000" b="1" dirty="0">
                <a:solidFill>
                  <a:srgbClr val="D4BB76"/>
                </a:solidFill>
                <a:latin typeface="华文仿宋" panose="02010600040101010101" charset="-122"/>
                <a:ea typeface="华文仿宋" panose="02010600040101010101" charset="-122"/>
                <a:cs typeface="+mn-ea"/>
                <a:sym typeface="+mn-lt"/>
              </a:rPr>
              <a:t>亮点展示：可以自定义课程表背景和课程文字颜色；背景图片只需指定路径即可，也有专门的</a:t>
            </a:r>
            <a:r>
              <a:rPr lang="en-US" altLang="zh-CN" sz="2000" b="1" dirty="0">
                <a:solidFill>
                  <a:srgbClr val="D4BB76"/>
                </a:solidFill>
                <a:latin typeface="华文仿宋" panose="02010600040101010101" charset="-122"/>
                <a:ea typeface="华文仿宋" panose="02010600040101010101" charset="-122"/>
                <a:cs typeface="+mn-ea"/>
                <a:sym typeface="+mn-lt"/>
              </a:rPr>
              <a:t>UI</a:t>
            </a:r>
            <a:r>
              <a:rPr lang="zh-CN" altLang="en-US" sz="2000" b="1" dirty="0">
                <a:solidFill>
                  <a:srgbClr val="D4BB76"/>
                </a:solidFill>
                <a:latin typeface="华文仿宋" panose="02010600040101010101" charset="-122"/>
                <a:ea typeface="华文仿宋" panose="02010600040101010101" charset="-122"/>
                <a:cs typeface="+mn-ea"/>
                <a:sym typeface="+mn-lt"/>
              </a:rPr>
              <a:t>可以设定课程文字的颜色</a:t>
            </a:r>
            <a:endParaRPr lang="zh-CN" altLang="en-US" sz="2000" b="1" dirty="0">
              <a:solidFill>
                <a:srgbClr val="D4BB76"/>
              </a:solidFill>
              <a:latin typeface="华文仿宋" panose="02010600040101010101" charset="-122"/>
              <a:ea typeface="华文仿宋" panose="02010600040101010101" charset="-122"/>
              <a:cs typeface="+mn-ea"/>
              <a:sym typeface="+mn-lt"/>
            </a:endParaRPr>
          </a:p>
          <a:p>
            <a:endParaRPr lang="zh-CN" altLang="en-US" sz="2000" b="1" dirty="0">
              <a:solidFill>
                <a:srgbClr val="D4BB76"/>
              </a:solidFill>
              <a:latin typeface="华文仿宋" panose="02010600040101010101" charset="-122"/>
              <a:ea typeface="华文仿宋" panose="02010600040101010101" charset="-122"/>
              <a:cs typeface="+mn-ea"/>
              <a:sym typeface="+mn-lt"/>
            </a:endParaRPr>
          </a:p>
          <a:p>
            <a:r>
              <a:rPr lang="zh-CN" altLang="en-US" sz="2000" b="1" dirty="0">
                <a:solidFill>
                  <a:srgbClr val="D4BB76"/>
                </a:solidFill>
                <a:latin typeface="华文仿宋" panose="02010600040101010101" charset="-122"/>
                <a:ea typeface="华文仿宋" panose="02010600040101010101" charset="-122"/>
                <a:cs typeface="+mn-ea"/>
                <a:sym typeface="+mn-lt"/>
              </a:rPr>
              <a:t>技术难点：本模块的技术难点在于周数切换课程信息刷新时引起的封装困难和指针悬挂、参数传导不全等问题</a:t>
            </a:r>
            <a:endParaRPr lang="zh-CN" altLang="en-US" sz="2000" b="1" dirty="0">
              <a:solidFill>
                <a:srgbClr val="D4BB76"/>
              </a:solidFill>
              <a:latin typeface="华文仿宋" panose="02010600040101010101" charset="-122"/>
              <a:ea typeface="华文仿宋" panose="02010600040101010101" charset="-122"/>
              <a:cs typeface="+mn-ea"/>
              <a:sym typeface="+mn-lt"/>
            </a:endParaRPr>
          </a:p>
        </p:txBody>
      </p:sp>
      <p:pic>
        <p:nvPicPr>
          <p:cNvPr id="2" name="图片 1"/>
          <p:cNvPicPr>
            <a:picLocks noChangeAspect="1"/>
          </p:cNvPicPr>
          <p:nvPr/>
        </p:nvPicPr>
        <p:blipFill>
          <a:blip r:embed="rId1"/>
          <a:stretch>
            <a:fillRect/>
          </a:stretch>
        </p:blipFill>
        <p:spPr>
          <a:xfrm>
            <a:off x="603885" y="1600835"/>
            <a:ext cx="6501130" cy="3656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strVal val="#ppt_w*0.70"/>
                                          </p:val>
                                        </p:tav>
                                        <p:tav tm="100000">
                                          <p:val>
                                            <p:strVal val="#ppt_w"/>
                                          </p:val>
                                        </p:tav>
                                      </p:tavLst>
                                    </p:anim>
                                    <p:anim calcmode="lin" valueType="num">
                                      <p:cBhvr>
                                        <p:cTn id="17" dur="1000" fill="hold"/>
                                        <p:tgtEl>
                                          <p:spTgt spid="2"/>
                                        </p:tgtEl>
                                        <p:attrNameLst>
                                          <p:attrName>ppt_h</p:attrName>
                                        </p:attrNameLst>
                                      </p:cBhvr>
                                      <p:tavLst>
                                        <p:tav tm="0">
                                          <p:val>
                                            <p:strVal val="#ppt_h"/>
                                          </p:val>
                                        </p:tav>
                                        <p:tav tm="100000">
                                          <p:val>
                                            <p:strVal val="#ppt_h"/>
                                          </p:val>
                                        </p:tav>
                                      </p:tavLst>
                                    </p:anim>
                                    <p:animEffect transition="in" filter="fade">
                                      <p:cBhvr>
                                        <p:cTn id="18" dur="1000"/>
                                        <p:tgtEl>
                                          <p:spTgt spid="2"/>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strVal val="#ppt_w*0.70"/>
                                          </p:val>
                                        </p:tav>
                                        <p:tav tm="100000">
                                          <p:val>
                                            <p:strVal val="#ppt_w"/>
                                          </p:val>
                                        </p:tav>
                                      </p:tavLst>
                                    </p:anim>
                                    <p:anim calcmode="lin" valueType="num">
                                      <p:cBhvr>
                                        <p:cTn id="22" dur="1000" fill="hold"/>
                                        <p:tgtEl>
                                          <p:spTgt spid="8"/>
                                        </p:tgtEl>
                                        <p:attrNameLst>
                                          <p:attrName>ppt_h</p:attrName>
                                        </p:attrNameLst>
                                      </p:cBhvr>
                                      <p:tavLst>
                                        <p:tav tm="0">
                                          <p:val>
                                            <p:strVal val="#ppt_h"/>
                                          </p:val>
                                        </p:tav>
                                        <p:tav tm="100000">
                                          <p:val>
                                            <p:strVal val="#ppt_h"/>
                                          </p:val>
                                        </p:tav>
                                      </p:tavLst>
                                    </p:anim>
                                    <p:animEffect transition="in" filter="fade">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lstStyle/>
            <a:p>
              <a:pPr algn="dist"/>
              <a:r>
                <a:rPr lang="zh-CN" altLang="en-US" sz="2000" dirty="0">
                  <a:solidFill>
                    <a:srgbClr val="D4BB76"/>
                  </a:solidFill>
                  <a:cs typeface="+mn-ea"/>
                  <a:sym typeface="+mn-lt"/>
                </a:rPr>
                <a:t>待办事项</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8" name="文本框 7"/>
          <p:cNvSpPr txBox="1"/>
          <p:nvPr/>
        </p:nvSpPr>
        <p:spPr>
          <a:xfrm>
            <a:off x="375870" y="1200762"/>
            <a:ext cx="10465045" cy="1384995"/>
          </a:xfrm>
          <a:prstGeom prst="rect">
            <a:avLst/>
          </a:prstGeom>
          <a:noFill/>
        </p:spPr>
        <p:txBody>
          <a:bodyPr wrap="square">
            <a:spAutoFit/>
          </a:bodyPr>
          <a:lstStyle/>
          <a:p>
            <a:r>
              <a:rPr lang="zh-CN" altLang="en-US" sz="1400" dirty="0">
                <a:solidFill>
                  <a:srgbClr val="D4BB76"/>
                </a:solidFill>
                <a:cs typeface="+mn-ea"/>
                <a:sym typeface="+mn-lt"/>
              </a:rPr>
              <a:t>主要功能：实现用户待办事项的写入、读取、清除功能。</a:t>
            </a:r>
            <a:endParaRPr lang="en-US" altLang="zh-CN" sz="1400" dirty="0">
              <a:solidFill>
                <a:srgbClr val="D4BB76"/>
              </a:solidFill>
              <a:cs typeface="+mn-ea"/>
              <a:sym typeface="+mn-lt"/>
            </a:endParaRPr>
          </a:p>
          <a:p>
            <a:endParaRPr lang="en-US" altLang="zh-CN" sz="1400" dirty="0">
              <a:solidFill>
                <a:srgbClr val="D4BB76"/>
              </a:solidFill>
              <a:cs typeface="+mn-ea"/>
              <a:sym typeface="+mn-lt"/>
            </a:endParaRPr>
          </a:p>
          <a:p>
            <a:r>
              <a:rPr lang="zh-CN" altLang="en-US" sz="1400" dirty="0">
                <a:solidFill>
                  <a:srgbClr val="D4BB76"/>
                </a:solidFill>
                <a:cs typeface="+mn-ea"/>
                <a:sym typeface="+mn-lt"/>
              </a:rPr>
              <a:t>功能描述：选中要添加待办事项的周数后，可以在程序页面看到周一到周日的简易待办事项表</a:t>
            </a:r>
            <a:r>
              <a:rPr lang="en-US" altLang="zh-CN" sz="1400" dirty="0">
                <a:solidFill>
                  <a:srgbClr val="D4BB76"/>
                </a:solidFill>
                <a:cs typeface="+mn-ea"/>
                <a:sym typeface="+mn-lt"/>
              </a:rPr>
              <a:t>——</a:t>
            </a:r>
            <a:r>
              <a:rPr lang="zh-CN" altLang="en-US" sz="1400" dirty="0">
                <a:solidFill>
                  <a:srgbClr val="D4BB76"/>
                </a:solidFill>
                <a:cs typeface="+mn-ea"/>
                <a:sym typeface="+mn-lt"/>
              </a:rPr>
              <a:t>显示当天的前</a:t>
            </a:r>
            <a:r>
              <a:rPr lang="en-US" altLang="zh-CN" sz="1400" dirty="0">
                <a:solidFill>
                  <a:srgbClr val="D4BB76"/>
                </a:solidFill>
                <a:cs typeface="+mn-ea"/>
                <a:sym typeface="+mn-lt"/>
              </a:rPr>
              <a:t>6</a:t>
            </a:r>
            <a:r>
              <a:rPr lang="zh-CN" altLang="en-US" sz="1400" dirty="0">
                <a:solidFill>
                  <a:srgbClr val="D4BB76"/>
                </a:solidFill>
                <a:cs typeface="+mn-ea"/>
                <a:sym typeface="+mn-lt"/>
              </a:rPr>
              <a:t>条待办事项，而如果待办事项超过</a:t>
            </a:r>
            <a:r>
              <a:rPr lang="en-US" altLang="zh-CN" sz="1400" dirty="0">
                <a:solidFill>
                  <a:srgbClr val="D4BB76"/>
                </a:solidFill>
                <a:cs typeface="+mn-ea"/>
                <a:sym typeface="+mn-lt"/>
              </a:rPr>
              <a:t>6</a:t>
            </a:r>
            <a:r>
              <a:rPr lang="zh-CN" altLang="en-US" sz="1400" dirty="0">
                <a:solidFill>
                  <a:srgbClr val="D4BB76"/>
                </a:solidFill>
                <a:cs typeface="+mn-ea"/>
                <a:sym typeface="+mn-lt"/>
              </a:rPr>
              <a:t>条，其余的待办事项可以在“读取”功能中全部查看。当前周每一天下方都有“查看明细”按钮，点击后可以选择“读取”、“清除”（选择清除的项目后按下确定键）、“写入”（根据任务指引写入信息）三项功能。完成“写入”或“清除”功能之后只需关闭待办事项展示窗口并再次打开，即可在相应位置展示出更新后的待办事项信息。</a:t>
            </a:r>
            <a:endParaRPr lang="en-US" altLang="zh-CN" sz="1400" dirty="0">
              <a:solidFill>
                <a:srgbClr val="D4BB76"/>
              </a:solidFill>
              <a:cs typeface="+mn-ea"/>
              <a:sym typeface="+mn-lt"/>
            </a:endParaRPr>
          </a:p>
        </p:txBody>
      </p:sp>
      <p:pic>
        <p:nvPicPr>
          <p:cNvPr id="9" name="图片 8"/>
          <p:cNvPicPr>
            <a:picLocks noChangeAspect="1"/>
          </p:cNvPicPr>
          <p:nvPr/>
        </p:nvPicPr>
        <p:blipFill>
          <a:blip r:embed="rId1"/>
          <a:stretch>
            <a:fillRect/>
          </a:stretch>
        </p:blipFill>
        <p:spPr>
          <a:xfrm>
            <a:off x="490170" y="2809910"/>
            <a:ext cx="6451088" cy="3631223"/>
          </a:xfrm>
          <a:prstGeom prst="rect">
            <a:avLst/>
          </a:prstGeom>
        </p:spPr>
      </p:pic>
      <p:pic>
        <p:nvPicPr>
          <p:cNvPr id="10" name="图片 9"/>
          <p:cNvPicPr>
            <a:picLocks noChangeAspect="1"/>
          </p:cNvPicPr>
          <p:nvPr/>
        </p:nvPicPr>
        <p:blipFill>
          <a:blip r:embed="rId2"/>
          <a:stretch>
            <a:fillRect/>
          </a:stretch>
        </p:blipFill>
        <p:spPr>
          <a:xfrm>
            <a:off x="7267147" y="2809910"/>
            <a:ext cx="2149318" cy="2865757"/>
          </a:xfrm>
          <a:prstGeom prst="rect">
            <a:avLst/>
          </a:prstGeom>
        </p:spPr>
      </p:pic>
      <p:pic>
        <p:nvPicPr>
          <p:cNvPr id="11" name="图片 10"/>
          <p:cNvPicPr>
            <a:picLocks noChangeAspect="1"/>
          </p:cNvPicPr>
          <p:nvPr/>
        </p:nvPicPr>
        <p:blipFill>
          <a:blip r:embed="rId3"/>
          <a:stretch>
            <a:fillRect/>
          </a:stretch>
        </p:blipFill>
        <p:spPr>
          <a:xfrm>
            <a:off x="9741890" y="2809666"/>
            <a:ext cx="2196780" cy="1462334"/>
          </a:xfrm>
          <a:prstGeom prst="rect">
            <a:avLst/>
          </a:prstGeom>
        </p:spPr>
      </p:pic>
      <p:sp>
        <p:nvSpPr>
          <p:cNvPr id="12" name="文本框 11"/>
          <p:cNvSpPr txBox="1"/>
          <p:nvPr/>
        </p:nvSpPr>
        <p:spPr>
          <a:xfrm>
            <a:off x="7680649" y="5899820"/>
            <a:ext cx="132104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0" dirty="0">
                <a:solidFill>
                  <a:srgbClr val="D4BB76"/>
                </a:solidFill>
                <a:latin typeface="微软雅黑" panose="020B0503020204020204" pitchFamily="34" charset="-122"/>
                <a:ea typeface="微软雅黑" panose="020B0503020204020204" pitchFamily="34" charset="-122"/>
                <a:cs typeface="+mn-ea"/>
                <a:sym typeface="+mn-lt"/>
              </a:rPr>
              <a:t>“清除”功能界面</a:t>
            </a:r>
            <a:endParaRPr kumimoji="0" lang="en-US" altLang="zh-CN" sz="1000" b="0" i="0" u="none" strike="noStrike" kern="1200" cap="none" spc="0" normalizeH="0" baseline="0" noProof="0" dirty="0">
              <a:ln>
                <a:noFill/>
              </a:ln>
              <a:solidFill>
                <a:srgbClr val="D4BB76"/>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10152367" y="4469993"/>
            <a:ext cx="1377096" cy="246221"/>
          </a:xfrm>
          <a:prstGeom prst="rect">
            <a:avLst/>
          </a:prstGeom>
          <a:noFill/>
        </p:spPr>
        <p:txBody>
          <a:bodyPr wrap="square">
            <a:spAutoFit/>
          </a:bodyPr>
          <a:lstStyle/>
          <a:p>
            <a:r>
              <a:rPr lang="zh-CN" altLang="en-US" sz="1000" dirty="0">
                <a:solidFill>
                  <a:srgbClr val="D4BB76"/>
                </a:solidFill>
                <a:latin typeface="微软雅黑" panose="020B0503020204020204" pitchFamily="34" charset="-122"/>
                <a:ea typeface="微软雅黑" panose="020B0503020204020204" pitchFamily="34" charset="-122"/>
                <a:cs typeface="+mn-ea"/>
                <a:sym typeface="+mn-lt"/>
              </a:rPr>
              <a:t>“写入”功能界面</a:t>
            </a:r>
            <a:endParaRPr lang="zh-CN" altLang="en-US" sz="1000" dirty="0"/>
          </a:p>
        </p:txBody>
      </p:sp>
      <p:pic>
        <p:nvPicPr>
          <p:cNvPr id="14" name="图片 13"/>
          <p:cNvPicPr>
            <a:picLocks noChangeAspect="1"/>
          </p:cNvPicPr>
          <p:nvPr/>
        </p:nvPicPr>
        <p:blipFill>
          <a:blip r:embed="rId4"/>
          <a:stretch>
            <a:fillRect/>
          </a:stretch>
        </p:blipFill>
        <p:spPr>
          <a:xfrm>
            <a:off x="9742325" y="4862013"/>
            <a:ext cx="2161620" cy="1160989"/>
          </a:xfrm>
          <a:prstGeom prst="rect">
            <a:avLst/>
          </a:prstGeom>
        </p:spPr>
      </p:pic>
      <p:sp>
        <p:nvSpPr>
          <p:cNvPr id="15" name="文本框 14"/>
          <p:cNvSpPr txBox="1"/>
          <p:nvPr/>
        </p:nvSpPr>
        <p:spPr>
          <a:xfrm>
            <a:off x="10179758" y="6146120"/>
            <a:ext cx="132104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0" dirty="0">
                <a:solidFill>
                  <a:srgbClr val="D4BB76"/>
                </a:solidFill>
                <a:latin typeface="微软雅黑" panose="020B0503020204020204" pitchFamily="34" charset="-122"/>
                <a:ea typeface="微软雅黑" panose="020B0503020204020204" pitchFamily="34" charset="-122"/>
                <a:cs typeface="+mn-ea"/>
                <a:sym typeface="+mn-lt"/>
              </a:rPr>
              <a:t>“读取”功能界面</a:t>
            </a:r>
            <a:endParaRPr kumimoji="0" lang="en-US" altLang="zh-CN" sz="1000" b="0" i="0" u="none" strike="noStrike" kern="1200" cap="none" spc="0" normalizeH="0" baseline="0" noProof="0" dirty="0">
              <a:ln>
                <a:noFill/>
              </a:ln>
              <a:solidFill>
                <a:srgbClr val="D4BB76"/>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48756" y="169229"/>
            <a:ext cx="972185" cy="1033551"/>
            <a:chOff x="1198081" y="2787334"/>
            <a:chExt cx="972185"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矩形 41"/>
            <p:cNvSpPr/>
            <p:nvPr/>
          </p:nvSpPr>
          <p:spPr>
            <a:xfrm>
              <a:off x="1198081" y="2950529"/>
              <a:ext cx="972185" cy="706755"/>
            </a:xfrm>
            <a:prstGeom prst="rect">
              <a:avLst/>
            </a:prstGeom>
            <a:noFill/>
          </p:spPr>
          <p:txBody>
            <a:bodyPr wrap="square" rtlCol="0">
              <a:spAutoFit/>
            </a:bodyPr>
            <a:lstStyle/>
            <a:p>
              <a:pPr algn="ctr"/>
              <a:r>
                <a:rPr lang="zh-CN" altLang="en-US" sz="2000" b="1" dirty="0">
                  <a:gradFill flip="none" rotWithShape="1">
                    <a:gsLst>
                      <a:gs pos="0">
                        <a:srgbClr val="DECB96"/>
                      </a:gs>
                      <a:gs pos="100000">
                        <a:srgbClr val="C89324"/>
                      </a:gs>
                    </a:gsLst>
                    <a:lin ang="16200000" scaled="1"/>
                    <a:tileRect/>
                  </a:gradFill>
                  <a:cs typeface="+mn-ea"/>
                  <a:sym typeface="+mn-lt"/>
                </a:rPr>
                <a:t>提醒</a:t>
              </a:r>
              <a:endParaRPr lang="zh-CN" altLang="en-US" sz="2000" b="1" dirty="0">
                <a:gradFill flip="none" rotWithShape="1">
                  <a:gsLst>
                    <a:gs pos="0">
                      <a:srgbClr val="DECB96"/>
                    </a:gs>
                    <a:gs pos="100000">
                      <a:srgbClr val="C89324"/>
                    </a:gs>
                  </a:gsLst>
                  <a:lin ang="16200000" scaled="1"/>
                  <a:tileRect/>
                </a:gradFill>
                <a:cs typeface="+mn-ea"/>
                <a:sym typeface="+mn-lt"/>
              </a:endParaRPr>
            </a:p>
            <a:p>
              <a:pPr algn="ctr"/>
              <a:r>
                <a:rPr lang="zh-CN" altLang="en-US" sz="2000" b="1" dirty="0">
                  <a:gradFill flip="none" rotWithShape="1">
                    <a:gsLst>
                      <a:gs pos="0">
                        <a:srgbClr val="DECB96"/>
                      </a:gs>
                      <a:gs pos="100000">
                        <a:srgbClr val="C89324"/>
                      </a:gs>
                    </a:gsLst>
                    <a:lin ang="16200000" scaled="1"/>
                    <a:tileRect/>
                  </a:gradFill>
                  <a:cs typeface="+mn-ea"/>
                  <a:sym typeface="+mn-lt"/>
                </a:rPr>
                <a:t>系统</a:t>
              </a:r>
              <a:endParaRPr lang="zh-CN" altLang="en-US" sz="2000" b="1"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8" name="文本框 7"/>
          <p:cNvSpPr txBox="1"/>
          <p:nvPr/>
        </p:nvSpPr>
        <p:spPr>
          <a:xfrm>
            <a:off x="6159500" y="1322070"/>
            <a:ext cx="5575935" cy="4707890"/>
          </a:xfrm>
          <a:prstGeom prst="rect">
            <a:avLst/>
          </a:prstGeom>
          <a:noFill/>
        </p:spPr>
        <p:txBody>
          <a:bodyPr wrap="square">
            <a:spAutoFit/>
          </a:bodyPr>
          <a:lstStyle/>
          <a:p>
            <a:r>
              <a:rPr lang="zh-CN" altLang="en-US" sz="2000" b="1" dirty="0">
                <a:solidFill>
                  <a:srgbClr val="D4BB76"/>
                </a:solidFill>
                <a:latin typeface="华文仿宋" panose="02010600040101010101" charset="-122"/>
                <a:ea typeface="华文仿宋" panose="02010600040101010101" charset="-122"/>
                <a:cs typeface="+mn-ea"/>
                <a:sym typeface="+mn-lt"/>
              </a:rPr>
              <a:t>主要功能：依附于程序后台运行，到达用户设定的时间时予以音乐和弹窗提醒</a:t>
            </a:r>
            <a:endParaRPr lang="en-US" altLang="zh-CN" sz="2000" b="1" dirty="0">
              <a:solidFill>
                <a:srgbClr val="D4BB76"/>
              </a:solidFill>
              <a:latin typeface="华文仿宋" panose="02010600040101010101" charset="-122"/>
              <a:ea typeface="华文仿宋" panose="02010600040101010101" charset="-122"/>
              <a:cs typeface="+mn-ea"/>
              <a:sym typeface="+mn-lt"/>
            </a:endParaRPr>
          </a:p>
          <a:p>
            <a:endParaRPr lang="en-US" altLang="zh-CN" sz="2000" b="1" dirty="0">
              <a:solidFill>
                <a:srgbClr val="D4BB76"/>
              </a:solidFill>
              <a:latin typeface="华文仿宋" panose="02010600040101010101" charset="-122"/>
              <a:ea typeface="华文仿宋" panose="02010600040101010101" charset="-122"/>
              <a:cs typeface="+mn-ea"/>
              <a:sym typeface="+mn-lt"/>
            </a:endParaRPr>
          </a:p>
          <a:p>
            <a:r>
              <a:rPr lang="zh-CN" altLang="en-US" sz="2000" b="1" dirty="0">
                <a:solidFill>
                  <a:srgbClr val="D4BB76"/>
                </a:solidFill>
                <a:latin typeface="华文仿宋" panose="02010600040101010101" charset="-122"/>
                <a:ea typeface="华文仿宋" panose="02010600040101010101" charset="-122"/>
                <a:cs typeface="+mn-ea"/>
                <a:sym typeface="+mn-lt"/>
              </a:rPr>
              <a:t>详细描述：当启动提醒系统模块时，该模块始终运行于程序后台，直到主程序结束；该模块可以根据当天的课程信息进行上课前提醒，也可以根据用户的待办事项进行提醒</a:t>
            </a:r>
            <a:endParaRPr lang="zh-CN" altLang="en-US" sz="2000" b="1" dirty="0">
              <a:solidFill>
                <a:srgbClr val="D4BB76"/>
              </a:solidFill>
              <a:latin typeface="华文仿宋" panose="02010600040101010101" charset="-122"/>
              <a:ea typeface="华文仿宋" panose="02010600040101010101" charset="-122"/>
              <a:cs typeface="+mn-ea"/>
              <a:sym typeface="+mn-lt"/>
            </a:endParaRPr>
          </a:p>
          <a:p>
            <a:endParaRPr lang="zh-CN" altLang="en-US" sz="2000" b="1" dirty="0">
              <a:solidFill>
                <a:srgbClr val="D4BB76"/>
              </a:solidFill>
              <a:latin typeface="华文仿宋" panose="02010600040101010101" charset="-122"/>
              <a:ea typeface="华文仿宋" panose="02010600040101010101" charset="-122"/>
              <a:cs typeface="+mn-ea"/>
              <a:sym typeface="+mn-lt"/>
            </a:endParaRPr>
          </a:p>
          <a:p>
            <a:r>
              <a:rPr lang="zh-CN" altLang="en-US" sz="2000" b="1" dirty="0">
                <a:solidFill>
                  <a:srgbClr val="D4BB76"/>
                </a:solidFill>
                <a:latin typeface="华文仿宋" panose="02010600040101010101" charset="-122"/>
                <a:ea typeface="华文仿宋" panose="02010600040101010101" charset="-122"/>
                <a:cs typeface="+mn-ea"/>
                <a:sym typeface="+mn-lt"/>
              </a:rPr>
              <a:t>亮点展示：可以自定义提醒音乐，只需设定路径即可；可以始终依附于主程序运行，不会影响主程序</a:t>
            </a:r>
            <a:endParaRPr lang="zh-CN" altLang="en-US" sz="2000" b="1" dirty="0">
              <a:solidFill>
                <a:srgbClr val="D4BB76"/>
              </a:solidFill>
              <a:latin typeface="华文仿宋" panose="02010600040101010101" charset="-122"/>
              <a:ea typeface="华文仿宋" panose="02010600040101010101" charset="-122"/>
              <a:cs typeface="+mn-ea"/>
              <a:sym typeface="+mn-lt"/>
            </a:endParaRPr>
          </a:p>
          <a:p>
            <a:endParaRPr lang="zh-CN" altLang="en-US" sz="2000" b="1" dirty="0">
              <a:solidFill>
                <a:srgbClr val="D4BB76"/>
              </a:solidFill>
              <a:latin typeface="华文仿宋" panose="02010600040101010101" charset="-122"/>
              <a:ea typeface="华文仿宋" panose="02010600040101010101" charset="-122"/>
              <a:cs typeface="+mn-ea"/>
              <a:sym typeface="+mn-lt"/>
            </a:endParaRPr>
          </a:p>
          <a:p>
            <a:r>
              <a:rPr lang="zh-CN" altLang="en-US" sz="2000" b="1" dirty="0">
                <a:solidFill>
                  <a:srgbClr val="D4BB76"/>
                </a:solidFill>
                <a:latin typeface="华文仿宋" panose="02010600040101010101" charset="-122"/>
                <a:ea typeface="华文仿宋" panose="02010600040101010101" charset="-122"/>
                <a:cs typeface="+mn-ea"/>
                <a:sym typeface="+mn-lt"/>
              </a:rPr>
              <a:t>技术难点：本模块的技术难点在于如何独立运行于程序后台，为此我们小组使用了</a:t>
            </a:r>
            <a:r>
              <a:rPr lang="en-US" altLang="zh-CN" sz="2000" b="1" dirty="0">
                <a:solidFill>
                  <a:srgbClr val="D4BB76"/>
                </a:solidFill>
                <a:latin typeface="华文仿宋" panose="02010600040101010101" charset="-122"/>
                <a:ea typeface="华文仿宋" panose="02010600040101010101" charset="-122"/>
                <a:cs typeface="+mn-ea"/>
                <a:sym typeface="+mn-lt"/>
              </a:rPr>
              <a:t>thread</a:t>
            </a:r>
            <a:r>
              <a:rPr lang="zh-CN" altLang="en-US" sz="2000" b="1" dirty="0">
                <a:solidFill>
                  <a:srgbClr val="D4BB76"/>
                </a:solidFill>
                <a:latin typeface="华文仿宋" panose="02010600040101010101" charset="-122"/>
                <a:ea typeface="华文仿宋" panose="02010600040101010101" charset="-122"/>
                <a:cs typeface="+mn-ea"/>
                <a:sym typeface="+mn-lt"/>
              </a:rPr>
              <a:t>模块，使程序进行多线程运行，很好的解决了这个问题。</a:t>
            </a:r>
            <a:endParaRPr lang="zh-CN" altLang="en-US" sz="2000" b="1" dirty="0">
              <a:solidFill>
                <a:srgbClr val="D4BB76"/>
              </a:solidFill>
              <a:latin typeface="华文仿宋" panose="02010600040101010101" charset="-122"/>
              <a:ea typeface="华文仿宋" panose="02010600040101010101" charset="-122"/>
              <a:cs typeface="+mn-ea"/>
              <a:sym typeface="+mn-lt"/>
            </a:endParaRPr>
          </a:p>
        </p:txBody>
      </p:sp>
      <p:pic>
        <p:nvPicPr>
          <p:cNvPr id="4" name="图片 3"/>
          <p:cNvPicPr>
            <a:picLocks noChangeAspect="1"/>
          </p:cNvPicPr>
          <p:nvPr>
            <p:custDataLst>
              <p:tags r:id="rId1"/>
            </p:custDataLst>
          </p:nvPr>
        </p:nvPicPr>
        <p:blipFill>
          <a:blip r:embed="rId2"/>
          <a:stretch>
            <a:fillRect/>
          </a:stretch>
        </p:blipFill>
        <p:spPr>
          <a:xfrm>
            <a:off x="893445" y="2219325"/>
            <a:ext cx="4610100" cy="2419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childTnLst>
                          </p:cTn>
                        </p:par>
                        <p:par>
                          <p:cTn id="17" fill="hold">
                            <p:stCondLst>
                              <p:cond delay="1500"/>
                            </p:stCondLst>
                            <p:childTnLst>
                              <p:par>
                                <p:cTn id="18" presetID="9"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p>
              <a:r>
                <a:rPr lang="zh-CN" altLang="en-US" sz="2000" dirty="0">
                  <a:gradFill flip="none" rotWithShape="1">
                    <a:gsLst>
                      <a:gs pos="0">
                        <a:srgbClr val="DECB96"/>
                      </a:gs>
                      <a:gs pos="100000">
                        <a:srgbClr val="C89324"/>
                      </a:gs>
                    </a:gsLst>
                    <a:lin ang="16200000" scaled="1"/>
                    <a:tileRect/>
                  </a:gradFill>
                  <a:cs typeface="+mn-ea"/>
                  <a:sym typeface="+mn-lt"/>
                </a:rPr>
                <a:t>拓展功能</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2" name="Freeform 5"/>
          <p:cNvSpPr/>
          <p:nvPr/>
        </p:nvSpPr>
        <p:spPr bwMode="auto">
          <a:xfrm>
            <a:off x="2415925" y="1494662"/>
            <a:ext cx="1687139" cy="3868548"/>
          </a:xfrm>
          <a:custGeom>
            <a:avLst/>
            <a:gdLst>
              <a:gd name="T0" fmla="*/ 130 w 258"/>
              <a:gd name="T1" fmla="*/ 0 h 590"/>
              <a:gd name="T2" fmla="*/ 128 w 258"/>
              <a:gd name="T3" fmla="*/ 0 h 590"/>
              <a:gd name="T4" fmla="*/ 0 w 258"/>
              <a:gd name="T5" fmla="*/ 128 h 590"/>
              <a:gd name="T6" fmla="*/ 0 w 258"/>
              <a:gd name="T7" fmla="*/ 590 h 590"/>
              <a:gd name="T8" fmla="*/ 258 w 258"/>
              <a:gd name="T9" fmla="*/ 590 h 590"/>
              <a:gd name="T10" fmla="*/ 258 w 258"/>
              <a:gd name="T11" fmla="*/ 128 h 590"/>
              <a:gd name="T12" fmla="*/ 130 w 258"/>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58" h="590">
                <a:moveTo>
                  <a:pt x="130" y="0"/>
                </a:moveTo>
                <a:cubicBezTo>
                  <a:pt x="128" y="0"/>
                  <a:pt x="128" y="0"/>
                  <a:pt x="128" y="0"/>
                </a:cubicBezTo>
                <a:cubicBezTo>
                  <a:pt x="57" y="0"/>
                  <a:pt x="0" y="57"/>
                  <a:pt x="0" y="128"/>
                </a:cubicBezTo>
                <a:cubicBezTo>
                  <a:pt x="0" y="590"/>
                  <a:pt x="0" y="590"/>
                  <a:pt x="0" y="590"/>
                </a:cubicBezTo>
                <a:cubicBezTo>
                  <a:pt x="258" y="590"/>
                  <a:pt x="258" y="590"/>
                  <a:pt x="258" y="590"/>
                </a:cubicBezTo>
                <a:cubicBezTo>
                  <a:pt x="258" y="128"/>
                  <a:pt x="258" y="128"/>
                  <a:pt x="258" y="128"/>
                </a:cubicBezTo>
                <a:cubicBezTo>
                  <a:pt x="258" y="57"/>
                  <a:pt x="201" y="0"/>
                  <a:pt x="130" y="0"/>
                </a:cubicBezTo>
              </a:path>
            </a:pathLst>
          </a:custGeom>
          <a:gradFill>
            <a:gsLst>
              <a:gs pos="0">
                <a:srgbClr val="D4BB76"/>
              </a:gs>
              <a:gs pos="100000">
                <a:srgbClr val="C89324"/>
              </a:gs>
            </a:gsLst>
            <a:lin ang="54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4" name="Oval 6"/>
          <p:cNvSpPr>
            <a:spLocks noChangeArrowheads="1"/>
          </p:cNvSpPr>
          <p:nvPr/>
        </p:nvSpPr>
        <p:spPr bwMode="auto">
          <a:xfrm>
            <a:off x="2487718" y="1574739"/>
            <a:ext cx="1543553" cy="1546315"/>
          </a:xfrm>
          <a:prstGeom prst="ellipse">
            <a:avLst/>
          </a:prstGeom>
          <a:solidFill>
            <a:schemeClr val="tx1"/>
          </a:solidFill>
          <a:ln w="25400">
            <a:solidFill>
              <a:srgbClr val="D4BB76"/>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cs typeface="+mn-ea"/>
              <a:sym typeface="+mn-lt"/>
            </a:endParaRPr>
          </a:p>
        </p:txBody>
      </p:sp>
      <p:grpSp>
        <p:nvGrpSpPr>
          <p:cNvPr id="5" name="组合 4"/>
          <p:cNvGrpSpPr/>
          <p:nvPr/>
        </p:nvGrpSpPr>
        <p:grpSpPr>
          <a:xfrm>
            <a:off x="2984747" y="2080053"/>
            <a:ext cx="549494" cy="543971"/>
            <a:chOff x="1691122" y="2480457"/>
            <a:chExt cx="732659" cy="725295"/>
          </a:xfrm>
          <a:gradFill>
            <a:gsLst>
              <a:gs pos="0">
                <a:srgbClr val="D4BB76"/>
              </a:gs>
              <a:gs pos="100000">
                <a:srgbClr val="C89324"/>
              </a:gs>
            </a:gsLst>
            <a:lin ang="5400000" scaled="1"/>
          </a:gradFill>
        </p:grpSpPr>
        <p:sp>
          <p:nvSpPr>
            <p:cNvPr id="6" name="Freeform 7"/>
            <p:cNvSpPr>
              <a:spLocks noEditPoints="1"/>
            </p:cNvSpPr>
            <p:nvPr/>
          </p:nvSpPr>
          <p:spPr bwMode="auto">
            <a:xfrm>
              <a:off x="1761075" y="2568818"/>
              <a:ext cx="592754" cy="636934"/>
            </a:xfrm>
            <a:custGeom>
              <a:avLst/>
              <a:gdLst>
                <a:gd name="T0" fmla="*/ 34 w 68"/>
                <a:gd name="T1" fmla="*/ 0 h 73"/>
                <a:gd name="T2" fmla="*/ 0 w 68"/>
                <a:gd name="T3" fmla="*/ 25 h 73"/>
                <a:gd name="T4" fmla="*/ 0 w 68"/>
                <a:gd name="T5" fmla="*/ 73 h 73"/>
                <a:gd name="T6" fmla="*/ 68 w 68"/>
                <a:gd name="T7" fmla="*/ 73 h 73"/>
                <a:gd name="T8" fmla="*/ 68 w 68"/>
                <a:gd name="T9" fmla="*/ 25 h 73"/>
                <a:gd name="T10" fmla="*/ 34 w 68"/>
                <a:gd name="T11" fmla="*/ 0 h 73"/>
                <a:gd name="T12" fmla="*/ 34 w 68"/>
                <a:gd name="T13" fmla="*/ 10 h 73"/>
                <a:gd name="T14" fmla="*/ 39 w 68"/>
                <a:gd name="T15" fmla="*/ 15 h 73"/>
                <a:gd name="T16" fmla="*/ 34 w 68"/>
                <a:gd name="T17" fmla="*/ 20 h 73"/>
                <a:gd name="T18" fmla="*/ 29 w 68"/>
                <a:gd name="T19" fmla="*/ 15 h 73"/>
                <a:gd name="T20" fmla="*/ 34 w 68"/>
                <a:gd name="T21" fmla="*/ 10 h 73"/>
                <a:gd name="T22" fmla="*/ 46 w 68"/>
                <a:gd name="T23" fmla="*/ 57 h 73"/>
                <a:gd name="T24" fmla="*/ 22 w 68"/>
                <a:gd name="T25" fmla="*/ 57 h 73"/>
                <a:gd name="T26" fmla="*/ 22 w 68"/>
                <a:gd name="T27" fmla="*/ 34 h 73"/>
                <a:gd name="T28" fmla="*/ 46 w 68"/>
                <a:gd name="T29" fmla="*/ 34 h 73"/>
                <a:gd name="T30" fmla="*/ 46 w 68"/>
                <a:gd name="T31" fmla="*/ 5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3">
                  <a:moveTo>
                    <a:pt x="34" y="0"/>
                  </a:moveTo>
                  <a:cubicBezTo>
                    <a:pt x="0" y="25"/>
                    <a:pt x="0" y="25"/>
                    <a:pt x="0" y="25"/>
                  </a:cubicBezTo>
                  <a:cubicBezTo>
                    <a:pt x="0" y="73"/>
                    <a:pt x="0" y="73"/>
                    <a:pt x="0" y="73"/>
                  </a:cubicBezTo>
                  <a:cubicBezTo>
                    <a:pt x="68" y="73"/>
                    <a:pt x="68" y="73"/>
                    <a:pt x="68" y="73"/>
                  </a:cubicBezTo>
                  <a:cubicBezTo>
                    <a:pt x="68" y="25"/>
                    <a:pt x="68" y="25"/>
                    <a:pt x="68" y="25"/>
                  </a:cubicBezTo>
                  <a:lnTo>
                    <a:pt x="34" y="0"/>
                  </a:lnTo>
                  <a:close/>
                  <a:moveTo>
                    <a:pt x="34" y="10"/>
                  </a:moveTo>
                  <a:cubicBezTo>
                    <a:pt x="37" y="10"/>
                    <a:pt x="39" y="12"/>
                    <a:pt x="39" y="15"/>
                  </a:cubicBezTo>
                  <a:cubicBezTo>
                    <a:pt x="39" y="18"/>
                    <a:pt x="37" y="20"/>
                    <a:pt x="34" y="20"/>
                  </a:cubicBezTo>
                  <a:cubicBezTo>
                    <a:pt x="31" y="20"/>
                    <a:pt x="29" y="18"/>
                    <a:pt x="29" y="15"/>
                  </a:cubicBezTo>
                  <a:cubicBezTo>
                    <a:pt x="29" y="12"/>
                    <a:pt x="31" y="10"/>
                    <a:pt x="34" y="10"/>
                  </a:cubicBezTo>
                  <a:close/>
                  <a:moveTo>
                    <a:pt x="46" y="57"/>
                  </a:moveTo>
                  <a:cubicBezTo>
                    <a:pt x="22" y="57"/>
                    <a:pt x="22" y="57"/>
                    <a:pt x="22" y="57"/>
                  </a:cubicBezTo>
                  <a:cubicBezTo>
                    <a:pt x="22" y="34"/>
                    <a:pt x="22" y="34"/>
                    <a:pt x="22" y="34"/>
                  </a:cubicBezTo>
                  <a:cubicBezTo>
                    <a:pt x="46" y="34"/>
                    <a:pt x="46" y="34"/>
                    <a:pt x="46" y="34"/>
                  </a:cubicBezTo>
                  <a:lnTo>
                    <a:pt x="46" y="57"/>
                  </a:lnTo>
                  <a:close/>
                </a:path>
              </a:pathLst>
            </a:custGeom>
            <a:grpFill/>
            <a:ln>
              <a:noFill/>
            </a:ln>
          </p:spPr>
          <p:txBody>
            <a:bodyPr vert="horz" wrap="square" lIns="68580" tIns="34290" rIns="68580" bIns="34290" numCol="1" anchor="t" anchorCtr="0" compatLnSpc="1"/>
            <a:lstStyle/>
            <a:p>
              <a:endParaRPr lang="zh-CN" altLang="en-US" sz="1015">
                <a:cs typeface="+mn-ea"/>
                <a:sym typeface="+mn-lt"/>
              </a:endParaRPr>
            </a:p>
          </p:txBody>
        </p:sp>
        <p:sp>
          <p:nvSpPr>
            <p:cNvPr id="7" name="Rectangle 8"/>
            <p:cNvSpPr>
              <a:spLocks noChangeArrowheads="1"/>
            </p:cNvSpPr>
            <p:nvPr/>
          </p:nvSpPr>
          <p:spPr bwMode="auto">
            <a:xfrm>
              <a:off x="2040884" y="2863354"/>
              <a:ext cx="33135" cy="202494"/>
            </a:xfrm>
            <a:prstGeom prst="rect">
              <a:avLst/>
            </a:prstGeom>
            <a:grpFill/>
            <a:ln>
              <a:noFill/>
            </a:ln>
          </p:spPr>
          <p:txBody>
            <a:bodyPr vert="horz" wrap="square" lIns="68580" tIns="34290" rIns="68580" bIns="34290" numCol="1" anchor="t" anchorCtr="0" compatLnSpc="1"/>
            <a:lstStyle/>
            <a:p>
              <a:endParaRPr lang="zh-CN" altLang="en-US" sz="1015">
                <a:cs typeface="+mn-ea"/>
                <a:sym typeface="+mn-lt"/>
              </a:endParaRPr>
            </a:p>
          </p:txBody>
        </p:sp>
        <p:sp>
          <p:nvSpPr>
            <p:cNvPr id="8" name="Rectangle 9"/>
            <p:cNvSpPr>
              <a:spLocks noChangeArrowheads="1"/>
            </p:cNvSpPr>
            <p:nvPr/>
          </p:nvSpPr>
          <p:spPr bwMode="auto">
            <a:xfrm>
              <a:off x="1952523" y="2951715"/>
              <a:ext cx="209857" cy="25772"/>
            </a:xfrm>
            <a:prstGeom prst="rect">
              <a:avLst/>
            </a:prstGeom>
            <a:grpFill/>
            <a:ln>
              <a:noFill/>
            </a:ln>
          </p:spPr>
          <p:txBody>
            <a:bodyPr vert="horz" wrap="square" lIns="68580" tIns="34290" rIns="68580" bIns="34290" numCol="1" anchor="t" anchorCtr="0" compatLnSpc="1"/>
            <a:lstStyle/>
            <a:p>
              <a:endParaRPr lang="zh-CN" altLang="en-US" sz="1015">
                <a:cs typeface="+mn-ea"/>
                <a:sym typeface="+mn-lt"/>
              </a:endParaRPr>
            </a:p>
          </p:txBody>
        </p:sp>
        <p:sp>
          <p:nvSpPr>
            <p:cNvPr id="9" name="Freeform 10"/>
            <p:cNvSpPr/>
            <p:nvPr/>
          </p:nvSpPr>
          <p:spPr bwMode="auto">
            <a:xfrm>
              <a:off x="1691122" y="2480457"/>
              <a:ext cx="732659" cy="312945"/>
            </a:xfrm>
            <a:custGeom>
              <a:avLst/>
              <a:gdLst>
                <a:gd name="T0" fmla="*/ 83 w 84"/>
                <a:gd name="T1" fmla="*/ 31 h 36"/>
                <a:gd name="T2" fmla="*/ 76 w 84"/>
                <a:gd name="T3" fmla="*/ 25 h 36"/>
                <a:gd name="T4" fmla="*/ 42 w 84"/>
                <a:gd name="T5" fmla="*/ 0 h 36"/>
                <a:gd name="T6" fmla="*/ 27 w 84"/>
                <a:gd name="T7" fmla="*/ 11 h 36"/>
                <a:gd name="T8" fmla="*/ 27 w 84"/>
                <a:gd name="T9" fmla="*/ 5 h 36"/>
                <a:gd name="T10" fmla="*/ 25 w 84"/>
                <a:gd name="T11" fmla="*/ 3 h 36"/>
                <a:gd name="T12" fmla="*/ 24 w 84"/>
                <a:gd name="T13" fmla="*/ 3 h 36"/>
                <a:gd name="T14" fmla="*/ 22 w 84"/>
                <a:gd name="T15" fmla="*/ 5 h 36"/>
                <a:gd name="T16" fmla="*/ 22 w 84"/>
                <a:gd name="T17" fmla="*/ 15 h 36"/>
                <a:gd name="T18" fmla="*/ 8 w 84"/>
                <a:gd name="T19" fmla="*/ 25 h 36"/>
                <a:gd name="T20" fmla="*/ 1 w 84"/>
                <a:gd name="T21" fmla="*/ 31 h 36"/>
                <a:gd name="T22" fmla="*/ 0 w 84"/>
                <a:gd name="T23" fmla="*/ 33 h 36"/>
                <a:gd name="T24" fmla="*/ 0 w 84"/>
                <a:gd name="T25" fmla="*/ 33 h 36"/>
                <a:gd name="T26" fmla="*/ 4 w 84"/>
                <a:gd name="T27" fmla="*/ 35 h 36"/>
                <a:gd name="T28" fmla="*/ 8 w 84"/>
                <a:gd name="T29" fmla="*/ 32 h 36"/>
                <a:gd name="T30" fmla="*/ 42 w 84"/>
                <a:gd name="T31" fmla="*/ 7 h 36"/>
                <a:gd name="T32" fmla="*/ 76 w 84"/>
                <a:gd name="T33" fmla="*/ 32 h 36"/>
                <a:gd name="T34" fmla="*/ 80 w 84"/>
                <a:gd name="T35" fmla="*/ 35 h 36"/>
                <a:gd name="T36" fmla="*/ 84 w 84"/>
                <a:gd name="T37" fmla="*/ 33 h 36"/>
                <a:gd name="T38" fmla="*/ 84 w 84"/>
                <a:gd name="T39" fmla="*/ 33 h 36"/>
                <a:gd name="T40" fmla="*/ 83 w 84"/>
                <a:gd name="T41"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36">
                  <a:moveTo>
                    <a:pt x="83" y="31"/>
                  </a:moveTo>
                  <a:cubicBezTo>
                    <a:pt x="76" y="25"/>
                    <a:pt x="76" y="25"/>
                    <a:pt x="76" y="25"/>
                  </a:cubicBezTo>
                  <a:cubicBezTo>
                    <a:pt x="42" y="0"/>
                    <a:pt x="42" y="0"/>
                    <a:pt x="42" y="0"/>
                  </a:cubicBezTo>
                  <a:cubicBezTo>
                    <a:pt x="27" y="11"/>
                    <a:pt x="27" y="11"/>
                    <a:pt x="27" y="11"/>
                  </a:cubicBezTo>
                  <a:cubicBezTo>
                    <a:pt x="27" y="5"/>
                    <a:pt x="27" y="5"/>
                    <a:pt x="27" y="5"/>
                  </a:cubicBezTo>
                  <a:cubicBezTo>
                    <a:pt x="27" y="4"/>
                    <a:pt x="26" y="3"/>
                    <a:pt x="25" y="3"/>
                  </a:cubicBezTo>
                  <a:cubicBezTo>
                    <a:pt x="24" y="3"/>
                    <a:pt x="24" y="3"/>
                    <a:pt x="24" y="3"/>
                  </a:cubicBezTo>
                  <a:cubicBezTo>
                    <a:pt x="23" y="3"/>
                    <a:pt x="22" y="4"/>
                    <a:pt x="22" y="5"/>
                  </a:cubicBezTo>
                  <a:cubicBezTo>
                    <a:pt x="22" y="15"/>
                    <a:pt x="22" y="15"/>
                    <a:pt x="22" y="15"/>
                  </a:cubicBezTo>
                  <a:cubicBezTo>
                    <a:pt x="8" y="25"/>
                    <a:pt x="8" y="25"/>
                    <a:pt x="8" y="25"/>
                  </a:cubicBezTo>
                  <a:cubicBezTo>
                    <a:pt x="1" y="31"/>
                    <a:pt x="1" y="31"/>
                    <a:pt x="1" y="31"/>
                  </a:cubicBezTo>
                  <a:cubicBezTo>
                    <a:pt x="0" y="31"/>
                    <a:pt x="0" y="32"/>
                    <a:pt x="0" y="33"/>
                  </a:cubicBezTo>
                  <a:cubicBezTo>
                    <a:pt x="0" y="33"/>
                    <a:pt x="0" y="33"/>
                    <a:pt x="0" y="33"/>
                  </a:cubicBezTo>
                  <a:cubicBezTo>
                    <a:pt x="0" y="35"/>
                    <a:pt x="2" y="36"/>
                    <a:pt x="4" y="35"/>
                  </a:cubicBezTo>
                  <a:cubicBezTo>
                    <a:pt x="8" y="32"/>
                    <a:pt x="8" y="32"/>
                    <a:pt x="8" y="32"/>
                  </a:cubicBezTo>
                  <a:cubicBezTo>
                    <a:pt x="42" y="7"/>
                    <a:pt x="42" y="7"/>
                    <a:pt x="42" y="7"/>
                  </a:cubicBezTo>
                  <a:cubicBezTo>
                    <a:pt x="76" y="32"/>
                    <a:pt x="76" y="32"/>
                    <a:pt x="76" y="32"/>
                  </a:cubicBezTo>
                  <a:cubicBezTo>
                    <a:pt x="80" y="35"/>
                    <a:pt x="80" y="35"/>
                    <a:pt x="80" y="35"/>
                  </a:cubicBezTo>
                  <a:cubicBezTo>
                    <a:pt x="82" y="36"/>
                    <a:pt x="84" y="35"/>
                    <a:pt x="84" y="33"/>
                  </a:cubicBezTo>
                  <a:cubicBezTo>
                    <a:pt x="84" y="33"/>
                    <a:pt x="84" y="33"/>
                    <a:pt x="84" y="33"/>
                  </a:cubicBezTo>
                  <a:cubicBezTo>
                    <a:pt x="84" y="32"/>
                    <a:pt x="84" y="31"/>
                    <a:pt x="83" y="31"/>
                  </a:cubicBezTo>
                  <a:close/>
                </a:path>
              </a:pathLst>
            </a:custGeom>
            <a:grpFill/>
            <a:ln>
              <a:noFill/>
            </a:ln>
          </p:spPr>
          <p:txBody>
            <a:bodyPr vert="horz" wrap="square" lIns="68580" tIns="34290" rIns="68580" bIns="34290" numCol="1" anchor="t" anchorCtr="0" compatLnSpc="1"/>
            <a:lstStyle/>
            <a:p>
              <a:endParaRPr lang="zh-CN" altLang="en-US" sz="1015">
                <a:cs typeface="+mn-ea"/>
                <a:sym typeface="+mn-lt"/>
              </a:endParaRPr>
            </a:p>
          </p:txBody>
        </p:sp>
      </p:grpSp>
      <p:sp>
        <p:nvSpPr>
          <p:cNvPr id="10" name="Freeform 11"/>
          <p:cNvSpPr/>
          <p:nvPr/>
        </p:nvSpPr>
        <p:spPr bwMode="auto">
          <a:xfrm>
            <a:off x="4417849" y="1494662"/>
            <a:ext cx="1687139" cy="3868548"/>
          </a:xfrm>
          <a:custGeom>
            <a:avLst/>
            <a:gdLst>
              <a:gd name="T0" fmla="*/ 130 w 258"/>
              <a:gd name="T1" fmla="*/ 0 h 590"/>
              <a:gd name="T2" fmla="*/ 128 w 258"/>
              <a:gd name="T3" fmla="*/ 0 h 590"/>
              <a:gd name="T4" fmla="*/ 0 w 258"/>
              <a:gd name="T5" fmla="*/ 128 h 590"/>
              <a:gd name="T6" fmla="*/ 0 w 258"/>
              <a:gd name="T7" fmla="*/ 590 h 590"/>
              <a:gd name="T8" fmla="*/ 258 w 258"/>
              <a:gd name="T9" fmla="*/ 590 h 590"/>
              <a:gd name="T10" fmla="*/ 258 w 258"/>
              <a:gd name="T11" fmla="*/ 128 h 590"/>
              <a:gd name="T12" fmla="*/ 130 w 258"/>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58" h="590">
                <a:moveTo>
                  <a:pt x="130" y="0"/>
                </a:moveTo>
                <a:cubicBezTo>
                  <a:pt x="128" y="0"/>
                  <a:pt x="128" y="0"/>
                  <a:pt x="128" y="0"/>
                </a:cubicBezTo>
                <a:cubicBezTo>
                  <a:pt x="57" y="0"/>
                  <a:pt x="0" y="57"/>
                  <a:pt x="0" y="128"/>
                </a:cubicBezTo>
                <a:cubicBezTo>
                  <a:pt x="0" y="590"/>
                  <a:pt x="0" y="590"/>
                  <a:pt x="0" y="590"/>
                </a:cubicBezTo>
                <a:cubicBezTo>
                  <a:pt x="258" y="590"/>
                  <a:pt x="258" y="590"/>
                  <a:pt x="258" y="590"/>
                </a:cubicBezTo>
                <a:cubicBezTo>
                  <a:pt x="258" y="128"/>
                  <a:pt x="258" y="128"/>
                  <a:pt x="258" y="128"/>
                </a:cubicBezTo>
                <a:cubicBezTo>
                  <a:pt x="258" y="57"/>
                  <a:pt x="201" y="0"/>
                  <a:pt x="130" y="0"/>
                </a:cubicBezTo>
              </a:path>
            </a:pathLst>
          </a:custGeom>
          <a:noFill/>
          <a:ln w="19050">
            <a:solidFill>
              <a:srgbClr val="D3AC5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11" name="Oval 12"/>
          <p:cNvSpPr>
            <a:spLocks noChangeArrowheads="1"/>
          </p:cNvSpPr>
          <p:nvPr/>
        </p:nvSpPr>
        <p:spPr bwMode="auto">
          <a:xfrm>
            <a:off x="4489642" y="1574739"/>
            <a:ext cx="1543553" cy="1546315"/>
          </a:xfrm>
          <a:prstGeom prst="ellipse">
            <a:avLst/>
          </a:prstGeom>
          <a:gradFill>
            <a:gsLst>
              <a:gs pos="0">
                <a:srgbClr val="D4BB76"/>
              </a:gs>
              <a:gs pos="100000">
                <a:srgbClr val="C89324"/>
              </a:gs>
            </a:gsLst>
            <a:lin ang="15000000" scaled="0"/>
          </a:gra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cs typeface="+mn-ea"/>
              <a:sym typeface="+mn-lt"/>
            </a:endParaRPr>
          </a:p>
        </p:txBody>
      </p:sp>
      <p:grpSp>
        <p:nvGrpSpPr>
          <p:cNvPr id="12" name="组合 11"/>
          <p:cNvGrpSpPr/>
          <p:nvPr/>
        </p:nvGrpSpPr>
        <p:grpSpPr>
          <a:xfrm>
            <a:off x="4928685" y="1988931"/>
            <a:ext cx="698603" cy="693080"/>
            <a:chOff x="4283040" y="2358961"/>
            <a:chExt cx="931470" cy="924106"/>
          </a:xfrm>
          <a:solidFill>
            <a:schemeClr val="tx1"/>
          </a:solidFill>
        </p:grpSpPr>
        <p:sp>
          <p:nvSpPr>
            <p:cNvPr id="13" name="Freeform 13"/>
            <p:cNvSpPr/>
            <p:nvPr/>
          </p:nvSpPr>
          <p:spPr bwMode="auto">
            <a:xfrm>
              <a:off x="4463443" y="2620361"/>
              <a:ext cx="482303" cy="478621"/>
            </a:xfrm>
            <a:custGeom>
              <a:avLst/>
              <a:gdLst>
                <a:gd name="T0" fmla="*/ 47 w 55"/>
                <a:gd name="T1" fmla="*/ 27 h 55"/>
                <a:gd name="T2" fmla="*/ 28 w 55"/>
                <a:gd name="T3" fmla="*/ 46 h 55"/>
                <a:gd name="T4" fmla="*/ 9 w 55"/>
                <a:gd name="T5" fmla="*/ 27 h 55"/>
                <a:gd name="T6" fmla="*/ 28 w 55"/>
                <a:gd name="T7" fmla="*/ 9 h 55"/>
                <a:gd name="T8" fmla="*/ 38 w 55"/>
                <a:gd name="T9" fmla="*/ 11 h 55"/>
                <a:gd name="T10" fmla="*/ 44 w 55"/>
                <a:gd name="T11" fmla="*/ 5 h 55"/>
                <a:gd name="T12" fmla="*/ 28 w 55"/>
                <a:gd name="T13" fmla="*/ 0 h 55"/>
                <a:gd name="T14" fmla="*/ 0 w 55"/>
                <a:gd name="T15" fmla="*/ 27 h 55"/>
                <a:gd name="T16" fmla="*/ 28 w 55"/>
                <a:gd name="T17" fmla="*/ 55 h 55"/>
                <a:gd name="T18" fmla="*/ 55 w 55"/>
                <a:gd name="T19" fmla="*/ 27 h 55"/>
                <a:gd name="T20" fmla="*/ 50 w 55"/>
                <a:gd name="T21" fmla="*/ 11 h 55"/>
                <a:gd name="T22" fmla="*/ 44 w 55"/>
                <a:gd name="T23" fmla="*/ 18 h 55"/>
                <a:gd name="T24" fmla="*/ 47 w 55"/>
                <a:gd name="T2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5">
                  <a:moveTo>
                    <a:pt x="47" y="27"/>
                  </a:moveTo>
                  <a:cubicBezTo>
                    <a:pt x="47" y="38"/>
                    <a:pt x="38" y="46"/>
                    <a:pt x="28" y="46"/>
                  </a:cubicBezTo>
                  <a:cubicBezTo>
                    <a:pt x="18" y="46"/>
                    <a:pt x="9" y="38"/>
                    <a:pt x="9" y="27"/>
                  </a:cubicBezTo>
                  <a:cubicBezTo>
                    <a:pt x="9" y="17"/>
                    <a:pt x="18" y="9"/>
                    <a:pt x="28" y="9"/>
                  </a:cubicBezTo>
                  <a:cubicBezTo>
                    <a:pt x="31" y="9"/>
                    <a:pt x="35" y="10"/>
                    <a:pt x="38" y="11"/>
                  </a:cubicBezTo>
                  <a:cubicBezTo>
                    <a:pt x="44" y="5"/>
                    <a:pt x="44" y="5"/>
                    <a:pt x="44" y="5"/>
                  </a:cubicBezTo>
                  <a:cubicBezTo>
                    <a:pt x="39" y="2"/>
                    <a:pt x="34" y="0"/>
                    <a:pt x="28" y="0"/>
                  </a:cubicBezTo>
                  <a:cubicBezTo>
                    <a:pt x="13" y="0"/>
                    <a:pt x="0" y="12"/>
                    <a:pt x="0" y="27"/>
                  </a:cubicBezTo>
                  <a:cubicBezTo>
                    <a:pt x="0" y="43"/>
                    <a:pt x="13" y="55"/>
                    <a:pt x="28" y="55"/>
                  </a:cubicBezTo>
                  <a:cubicBezTo>
                    <a:pt x="43" y="55"/>
                    <a:pt x="55" y="43"/>
                    <a:pt x="55" y="27"/>
                  </a:cubicBezTo>
                  <a:cubicBezTo>
                    <a:pt x="55" y="21"/>
                    <a:pt x="53" y="16"/>
                    <a:pt x="50" y="11"/>
                  </a:cubicBezTo>
                  <a:cubicBezTo>
                    <a:pt x="44" y="18"/>
                    <a:pt x="44" y="18"/>
                    <a:pt x="44" y="18"/>
                  </a:cubicBezTo>
                  <a:cubicBezTo>
                    <a:pt x="46" y="21"/>
                    <a:pt x="47" y="24"/>
                    <a:pt x="47" y="27"/>
                  </a:cubicBezTo>
                  <a:close/>
                </a:path>
              </a:pathLst>
            </a:custGeom>
            <a:grpFill/>
            <a:ln>
              <a:noFill/>
            </a:ln>
          </p:spPr>
          <p:txBody>
            <a:bodyPr vert="horz" wrap="square" lIns="68580" tIns="34290" rIns="68580" bIns="34290" numCol="1" anchor="t" anchorCtr="0" compatLnSpc="1"/>
            <a:lstStyle/>
            <a:p>
              <a:endParaRPr lang="zh-CN" altLang="en-US" sz="1015">
                <a:cs typeface="+mn-ea"/>
                <a:sym typeface="+mn-lt"/>
              </a:endParaRPr>
            </a:p>
          </p:txBody>
        </p:sp>
        <p:sp>
          <p:nvSpPr>
            <p:cNvPr id="14" name="Freeform 14"/>
            <p:cNvSpPr/>
            <p:nvPr/>
          </p:nvSpPr>
          <p:spPr bwMode="auto">
            <a:xfrm>
              <a:off x="4632802" y="2786038"/>
              <a:ext cx="154631" cy="147268"/>
            </a:xfrm>
            <a:custGeom>
              <a:avLst/>
              <a:gdLst>
                <a:gd name="T0" fmla="*/ 12 w 18"/>
                <a:gd name="T1" fmla="*/ 0 h 17"/>
                <a:gd name="T2" fmla="*/ 9 w 18"/>
                <a:gd name="T3" fmla="*/ 0 h 17"/>
                <a:gd name="T4" fmla="*/ 0 w 18"/>
                <a:gd name="T5" fmla="*/ 8 h 17"/>
                <a:gd name="T6" fmla="*/ 9 w 18"/>
                <a:gd name="T7" fmla="*/ 17 h 17"/>
                <a:gd name="T8" fmla="*/ 18 w 18"/>
                <a:gd name="T9" fmla="*/ 8 h 17"/>
                <a:gd name="T10" fmla="*/ 17 w 18"/>
                <a:gd name="T11" fmla="*/ 5 h 17"/>
                <a:gd name="T12" fmla="*/ 9 w 18"/>
                <a:gd name="T13" fmla="*/ 9 h 17"/>
                <a:gd name="T14" fmla="*/ 12 w 18"/>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7">
                  <a:moveTo>
                    <a:pt x="12" y="0"/>
                  </a:moveTo>
                  <a:cubicBezTo>
                    <a:pt x="11" y="0"/>
                    <a:pt x="10" y="0"/>
                    <a:pt x="9" y="0"/>
                  </a:cubicBezTo>
                  <a:cubicBezTo>
                    <a:pt x="4" y="0"/>
                    <a:pt x="0" y="4"/>
                    <a:pt x="0" y="8"/>
                  </a:cubicBezTo>
                  <a:cubicBezTo>
                    <a:pt x="0" y="13"/>
                    <a:pt x="4" y="17"/>
                    <a:pt x="9" y="17"/>
                  </a:cubicBezTo>
                  <a:cubicBezTo>
                    <a:pt x="14" y="17"/>
                    <a:pt x="18" y="13"/>
                    <a:pt x="18" y="8"/>
                  </a:cubicBezTo>
                  <a:cubicBezTo>
                    <a:pt x="18" y="7"/>
                    <a:pt x="17" y="6"/>
                    <a:pt x="17" y="5"/>
                  </a:cubicBezTo>
                  <a:cubicBezTo>
                    <a:pt x="9" y="9"/>
                    <a:pt x="9" y="9"/>
                    <a:pt x="9" y="9"/>
                  </a:cubicBezTo>
                  <a:lnTo>
                    <a:pt x="12" y="0"/>
                  </a:lnTo>
                  <a:close/>
                </a:path>
              </a:pathLst>
            </a:custGeom>
            <a:grpFill/>
            <a:ln>
              <a:noFill/>
            </a:ln>
          </p:spPr>
          <p:txBody>
            <a:bodyPr vert="horz" wrap="square" lIns="68580" tIns="34290" rIns="68580" bIns="34290" numCol="1" anchor="t" anchorCtr="0" compatLnSpc="1"/>
            <a:lstStyle/>
            <a:p>
              <a:endParaRPr lang="zh-CN" altLang="en-US" sz="1015">
                <a:cs typeface="+mn-ea"/>
                <a:sym typeface="+mn-lt"/>
              </a:endParaRPr>
            </a:p>
          </p:txBody>
        </p:sp>
        <p:sp>
          <p:nvSpPr>
            <p:cNvPr id="15" name="Freeform 15"/>
            <p:cNvSpPr/>
            <p:nvPr/>
          </p:nvSpPr>
          <p:spPr bwMode="auto">
            <a:xfrm>
              <a:off x="4283040" y="2436276"/>
              <a:ext cx="854155" cy="846791"/>
            </a:xfrm>
            <a:custGeom>
              <a:avLst/>
              <a:gdLst>
                <a:gd name="T0" fmla="*/ 82 w 98"/>
                <a:gd name="T1" fmla="*/ 22 h 97"/>
                <a:gd name="T2" fmla="*/ 80 w 98"/>
                <a:gd name="T3" fmla="*/ 23 h 97"/>
                <a:gd name="T4" fmla="*/ 89 w 98"/>
                <a:gd name="T5" fmla="*/ 48 h 97"/>
                <a:gd name="T6" fmla="*/ 49 w 98"/>
                <a:gd name="T7" fmla="*/ 88 h 97"/>
                <a:gd name="T8" fmla="*/ 9 w 98"/>
                <a:gd name="T9" fmla="*/ 48 h 97"/>
                <a:gd name="T10" fmla="*/ 49 w 98"/>
                <a:gd name="T11" fmla="*/ 8 h 97"/>
                <a:gd name="T12" fmla="*/ 74 w 98"/>
                <a:gd name="T13" fmla="*/ 17 h 97"/>
                <a:gd name="T14" fmla="*/ 76 w 98"/>
                <a:gd name="T15" fmla="*/ 15 h 97"/>
                <a:gd name="T16" fmla="*/ 76 w 98"/>
                <a:gd name="T17" fmla="*/ 8 h 97"/>
                <a:gd name="T18" fmla="*/ 49 w 98"/>
                <a:gd name="T19" fmla="*/ 0 h 97"/>
                <a:gd name="T20" fmla="*/ 0 w 98"/>
                <a:gd name="T21" fmla="*/ 48 h 97"/>
                <a:gd name="T22" fmla="*/ 49 w 98"/>
                <a:gd name="T23" fmla="*/ 97 h 97"/>
                <a:gd name="T24" fmla="*/ 98 w 98"/>
                <a:gd name="T25" fmla="*/ 48 h 97"/>
                <a:gd name="T26" fmla="*/ 89 w 98"/>
                <a:gd name="T27" fmla="*/ 21 h 97"/>
                <a:gd name="T28" fmla="*/ 82 w 98"/>
                <a:gd name="T29" fmla="*/ 2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97">
                  <a:moveTo>
                    <a:pt x="82" y="22"/>
                  </a:moveTo>
                  <a:cubicBezTo>
                    <a:pt x="80" y="23"/>
                    <a:pt x="80" y="23"/>
                    <a:pt x="80" y="23"/>
                  </a:cubicBezTo>
                  <a:cubicBezTo>
                    <a:pt x="86" y="30"/>
                    <a:pt x="89" y="39"/>
                    <a:pt x="89" y="48"/>
                  </a:cubicBezTo>
                  <a:cubicBezTo>
                    <a:pt x="89" y="71"/>
                    <a:pt x="71" y="88"/>
                    <a:pt x="49" y="88"/>
                  </a:cubicBezTo>
                  <a:cubicBezTo>
                    <a:pt x="27" y="88"/>
                    <a:pt x="9" y="71"/>
                    <a:pt x="9" y="48"/>
                  </a:cubicBezTo>
                  <a:cubicBezTo>
                    <a:pt x="9" y="26"/>
                    <a:pt x="27" y="8"/>
                    <a:pt x="49" y="8"/>
                  </a:cubicBezTo>
                  <a:cubicBezTo>
                    <a:pt x="58" y="8"/>
                    <a:pt x="67" y="12"/>
                    <a:pt x="74" y="17"/>
                  </a:cubicBezTo>
                  <a:cubicBezTo>
                    <a:pt x="76" y="15"/>
                    <a:pt x="76" y="15"/>
                    <a:pt x="76" y="15"/>
                  </a:cubicBezTo>
                  <a:cubicBezTo>
                    <a:pt x="76" y="8"/>
                    <a:pt x="76" y="8"/>
                    <a:pt x="76" y="8"/>
                  </a:cubicBezTo>
                  <a:cubicBezTo>
                    <a:pt x="68" y="3"/>
                    <a:pt x="59" y="0"/>
                    <a:pt x="49" y="0"/>
                  </a:cubicBezTo>
                  <a:cubicBezTo>
                    <a:pt x="22" y="0"/>
                    <a:pt x="0" y="22"/>
                    <a:pt x="0" y="48"/>
                  </a:cubicBezTo>
                  <a:cubicBezTo>
                    <a:pt x="0" y="75"/>
                    <a:pt x="22" y="97"/>
                    <a:pt x="49" y="97"/>
                  </a:cubicBezTo>
                  <a:cubicBezTo>
                    <a:pt x="76" y="97"/>
                    <a:pt x="98" y="75"/>
                    <a:pt x="98" y="48"/>
                  </a:cubicBezTo>
                  <a:cubicBezTo>
                    <a:pt x="98" y="38"/>
                    <a:pt x="95" y="29"/>
                    <a:pt x="89" y="21"/>
                  </a:cubicBezTo>
                  <a:lnTo>
                    <a:pt x="82" y="22"/>
                  </a:lnTo>
                  <a:close/>
                </a:path>
              </a:pathLst>
            </a:custGeom>
            <a:grpFill/>
            <a:ln>
              <a:noFill/>
            </a:ln>
          </p:spPr>
          <p:txBody>
            <a:bodyPr vert="horz" wrap="square" lIns="68580" tIns="34290" rIns="68580" bIns="34290" numCol="1" anchor="t" anchorCtr="0" compatLnSpc="1"/>
            <a:lstStyle/>
            <a:p>
              <a:endParaRPr lang="zh-CN" altLang="en-US" sz="1015">
                <a:cs typeface="+mn-ea"/>
                <a:sym typeface="+mn-lt"/>
              </a:endParaRPr>
            </a:p>
          </p:txBody>
        </p:sp>
        <p:sp>
          <p:nvSpPr>
            <p:cNvPr id="16" name="Freeform 16"/>
            <p:cNvSpPr/>
            <p:nvPr/>
          </p:nvSpPr>
          <p:spPr bwMode="auto">
            <a:xfrm>
              <a:off x="4710117" y="2358961"/>
              <a:ext cx="504393" cy="497030"/>
            </a:xfrm>
            <a:custGeom>
              <a:avLst/>
              <a:gdLst>
                <a:gd name="T0" fmla="*/ 104 w 137"/>
                <a:gd name="T1" fmla="*/ 30 h 135"/>
                <a:gd name="T2" fmla="*/ 106 w 137"/>
                <a:gd name="T3" fmla="*/ 0 h 135"/>
                <a:gd name="T4" fmla="*/ 87 w 137"/>
                <a:gd name="T5" fmla="*/ 16 h 135"/>
                <a:gd name="T6" fmla="*/ 71 w 137"/>
                <a:gd name="T7" fmla="*/ 35 h 135"/>
                <a:gd name="T8" fmla="*/ 69 w 137"/>
                <a:gd name="T9" fmla="*/ 59 h 135"/>
                <a:gd name="T10" fmla="*/ 40 w 137"/>
                <a:gd name="T11" fmla="*/ 90 h 135"/>
                <a:gd name="T12" fmla="*/ 14 w 137"/>
                <a:gd name="T13" fmla="*/ 116 h 135"/>
                <a:gd name="T14" fmla="*/ 0 w 137"/>
                <a:gd name="T15" fmla="*/ 135 h 135"/>
                <a:gd name="T16" fmla="*/ 19 w 137"/>
                <a:gd name="T17" fmla="*/ 123 h 135"/>
                <a:gd name="T18" fmla="*/ 45 w 137"/>
                <a:gd name="T19" fmla="*/ 97 h 135"/>
                <a:gd name="T20" fmla="*/ 76 w 137"/>
                <a:gd name="T21" fmla="*/ 66 h 135"/>
                <a:gd name="T22" fmla="*/ 102 w 137"/>
                <a:gd name="T23" fmla="*/ 66 h 135"/>
                <a:gd name="T24" fmla="*/ 118 w 137"/>
                <a:gd name="T25" fmla="*/ 47 h 135"/>
                <a:gd name="T26" fmla="*/ 137 w 137"/>
                <a:gd name="T27" fmla="*/ 30 h 135"/>
                <a:gd name="T28" fmla="*/ 104 w 137"/>
                <a:gd name="T2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135">
                  <a:moveTo>
                    <a:pt x="104" y="30"/>
                  </a:moveTo>
                  <a:lnTo>
                    <a:pt x="106" y="0"/>
                  </a:lnTo>
                  <a:lnTo>
                    <a:pt x="87" y="16"/>
                  </a:lnTo>
                  <a:lnTo>
                    <a:pt x="71" y="35"/>
                  </a:lnTo>
                  <a:lnTo>
                    <a:pt x="69" y="59"/>
                  </a:lnTo>
                  <a:lnTo>
                    <a:pt x="40" y="90"/>
                  </a:lnTo>
                  <a:lnTo>
                    <a:pt x="14" y="116"/>
                  </a:lnTo>
                  <a:lnTo>
                    <a:pt x="0" y="135"/>
                  </a:lnTo>
                  <a:lnTo>
                    <a:pt x="19" y="123"/>
                  </a:lnTo>
                  <a:lnTo>
                    <a:pt x="45" y="97"/>
                  </a:lnTo>
                  <a:lnTo>
                    <a:pt x="76" y="66"/>
                  </a:lnTo>
                  <a:lnTo>
                    <a:pt x="102" y="66"/>
                  </a:lnTo>
                  <a:lnTo>
                    <a:pt x="118" y="47"/>
                  </a:lnTo>
                  <a:lnTo>
                    <a:pt x="137" y="30"/>
                  </a:lnTo>
                  <a:lnTo>
                    <a:pt x="104" y="30"/>
                  </a:lnTo>
                  <a:close/>
                </a:path>
              </a:pathLst>
            </a:custGeom>
            <a:grpFill/>
            <a:ln>
              <a:noFill/>
            </a:ln>
          </p:spPr>
          <p:txBody>
            <a:bodyPr vert="horz" wrap="square" lIns="68580" tIns="34290" rIns="68580" bIns="34290" numCol="1" anchor="t" anchorCtr="0" compatLnSpc="1"/>
            <a:lstStyle/>
            <a:p>
              <a:endParaRPr lang="zh-CN" altLang="en-US" sz="1015">
                <a:cs typeface="+mn-ea"/>
                <a:sym typeface="+mn-lt"/>
              </a:endParaRPr>
            </a:p>
          </p:txBody>
        </p:sp>
      </p:grpSp>
      <p:sp>
        <p:nvSpPr>
          <p:cNvPr id="17" name="Freeform 17"/>
          <p:cNvSpPr/>
          <p:nvPr/>
        </p:nvSpPr>
        <p:spPr bwMode="auto">
          <a:xfrm>
            <a:off x="8421700" y="1494662"/>
            <a:ext cx="1687139" cy="3868548"/>
          </a:xfrm>
          <a:custGeom>
            <a:avLst/>
            <a:gdLst>
              <a:gd name="T0" fmla="*/ 130 w 258"/>
              <a:gd name="T1" fmla="*/ 0 h 590"/>
              <a:gd name="T2" fmla="*/ 128 w 258"/>
              <a:gd name="T3" fmla="*/ 0 h 590"/>
              <a:gd name="T4" fmla="*/ 0 w 258"/>
              <a:gd name="T5" fmla="*/ 128 h 590"/>
              <a:gd name="T6" fmla="*/ 0 w 258"/>
              <a:gd name="T7" fmla="*/ 590 h 590"/>
              <a:gd name="T8" fmla="*/ 258 w 258"/>
              <a:gd name="T9" fmla="*/ 590 h 590"/>
              <a:gd name="T10" fmla="*/ 258 w 258"/>
              <a:gd name="T11" fmla="*/ 128 h 590"/>
              <a:gd name="T12" fmla="*/ 130 w 258"/>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58" h="590">
                <a:moveTo>
                  <a:pt x="130" y="0"/>
                </a:moveTo>
                <a:cubicBezTo>
                  <a:pt x="128" y="0"/>
                  <a:pt x="128" y="0"/>
                  <a:pt x="128" y="0"/>
                </a:cubicBezTo>
                <a:cubicBezTo>
                  <a:pt x="57" y="0"/>
                  <a:pt x="0" y="57"/>
                  <a:pt x="0" y="128"/>
                </a:cubicBezTo>
                <a:cubicBezTo>
                  <a:pt x="0" y="590"/>
                  <a:pt x="0" y="590"/>
                  <a:pt x="0" y="590"/>
                </a:cubicBezTo>
                <a:cubicBezTo>
                  <a:pt x="258" y="590"/>
                  <a:pt x="258" y="590"/>
                  <a:pt x="258" y="590"/>
                </a:cubicBezTo>
                <a:cubicBezTo>
                  <a:pt x="258" y="128"/>
                  <a:pt x="258" y="128"/>
                  <a:pt x="258" y="128"/>
                </a:cubicBezTo>
                <a:cubicBezTo>
                  <a:pt x="258" y="57"/>
                  <a:pt x="201" y="0"/>
                  <a:pt x="130" y="0"/>
                </a:cubicBezTo>
              </a:path>
            </a:pathLst>
          </a:custGeom>
          <a:noFill/>
          <a:ln w="19050">
            <a:solidFill>
              <a:srgbClr val="D3AC5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18" name="Oval 18"/>
          <p:cNvSpPr>
            <a:spLocks noChangeArrowheads="1"/>
          </p:cNvSpPr>
          <p:nvPr/>
        </p:nvSpPr>
        <p:spPr bwMode="auto">
          <a:xfrm>
            <a:off x="8493493" y="1574739"/>
            <a:ext cx="1543553" cy="1546315"/>
          </a:xfrm>
          <a:prstGeom prst="ellipse">
            <a:avLst/>
          </a:prstGeom>
          <a:gradFill>
            <a:gsLst>
              <a:gs pos="0">
                <a:srgbClr val="D4BB76"/>
              </a:gs>
              <a:gs pos="100000">
                <a:srgbClr val="C89324"/>
              </a:gs>
            </a:gsLst>
            <a:lin ang="15000000" scaled="0"/>
          </a:gra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cs typeface="+mn-ea"/>
              <a:sym typeface="+mn-lt"/>
            </a:endParaRPr>
          </a:p>
        </p:txBody>
      </p:sp>
      <p:grpSp>
        <p:nvGrpSpPr>
          <p:cNvPr id="19" name="组合 18"/>
          <p:cNvGrpSpPr/>
          <p:nvPr/>
        </p:nvGrpSpPr>
        <p:grpSpPr>
          <a:xfrm>
            <a:off x="8951863" y="2019304"/>
            <a:ext cx="646139" cy="648900"/>
            <a:chOff x="9647278" y="2399459"/>
            <a:chExt cx="861518" cy="865200"/>
          </a:xfrm>
          <a:solidFill>
            <a:schemeClr val="tx1"/>
          </a:solidFill>
        </p:grpSpPr>
        <p:sp>
          <p:nvSpPr>
            <p:cNvPr id="20" name="Freeform 19"/>
            <p:cNvSpPr/>
            <p:nvPr/>
          </p:nvSpPr>
          <p:spPr bwMode="auto">
            <a:xfrm>
              <a:off x="10022812" y="2480457"/>
              <a:ext cx="390260" cy="242992"/>
            </a:xfrm>
            <a:custGeom>
              <a:avLst/>
              <a:gdLst>
                <a:gd name="T0" fmla="*/ 7 w 45"/>
                <a:gd name="T1" fmla="*/ 17 h 28"/>
                <a:gd name="T2" fmla="*/ 38 w 45"/>
                <a:gd name="T3" fmla="*/ 17 h 28"/>
                <a:gd name="T4" fmla="*/ 44 w 45"/>
                <a:gd name="T5" fmla="*/ 28 h 28"/>
                <a:gd name="T6" fmla="*/ 38 w 45"/>
                <a:gd name="T7" fmla="*/ 8 h 28"/>
                <a:gd name="T8" fmla="*/ 7 w 45"/>
                <a:gd name="T9" fmla="*/ 8 h 28"/>
                <a:gd name="T10" fmla="*/ 1 w 45"/>
                <a:gd name="T11" fmla="*/ 28 h 28"/>
                <a:gd name="T12" fmla="*/ 7 w 45"/>
                <a:gd name="T13" fmla="*/ 17 h 28"/>
              </a:gdLst>
              <a:ahLst/>
              <a:cxnLst>
                <a:cxn ang="0">
                  <a:pos x="T0" y="T1"/>
                </a:cxn>
                <a:cxn ang="0">
                  <a:pos x="T2" y="T3"/>
                </a:cxn>
                <a:cxn ang="0">
                  <a:pos x="T4" y="T5"/>
                </a:cxn>
                <a:cxn ang="0">
                  <a:pos x="T6" y="T7"/>
                </a:cxn>
                <a:cxn ang="0">
                  <a:pos x="T8" y="T9"/>
                </a:cxn>
                <a:cxn ang="0">
                  <a:pos x="T10" y="T11"/>
                </a:cxn>
                <a:cxn ang="0">
                  <a:pos x="T12" y="T13"/>
                </a:cxn>
              </a:cxnLst>
              <a:rect l="0" t="0" r="r" b="b"/>
              <a:pathLst>
                <a:path w="45" h="28">
                  <a:moveTo>
                    <a:pt x="7" y="17"/>
                  </a:moveTo>
                  <a:cubicBezTo>
                    <a:pt x="15" y="8"/>
                    <a:pt x="29" y="8"/>
                    <a:pt x="38" y="17"/>
                  </a:cubicBezTo>
                  <a:cubicBezTo>
                    <a:pt x="41" y="20"/>
                    <a:pt x="43" y="24"/>
                    <a:pt x="44" y="28"/>
                  </a:cubicBezTo>
                  <a:cubicBezTo>
                    <a:pt x="45" y="21"/>
                    <a:pt x="43" y="14"/>
                    <a:pt x="38" y="8"/>
                  </a:cubicBezTo>
                  <a:cubicBezTo>
                    <a:pt x="29" y="0"/>
                    <a:pt x="15" y="0"/>
                    <a:pt x="7" y="8"/>
                  </a:cubicBezTo>
                  <a:cubicBezTo>
                    <a:pt x="2" y="14"/>
                    <a:pt x="0" y="21"/>
                    <a:pt x="1" y="28"/>
                  </a:cubicBezTo>
                  <a:cubicBezTo>
                    <a:pt x="2" y="24"/>
                    <a:pt x="4" y="20"/>
                    <a:pt x="7" y="17"/>
                  </a:cubicBezTo>
                  <a:close/>
                </a:path>
              </a:pathLst>
            </a:custGeom>
            <a:grpFill/>
            <a:ln>
              <a:noFill/>
            </a:ln>
          </p:spPr>
          <p:txBody>
            <a:bodyPr vert="horz" wrap="square" lIns="68580" tIns="34290" rIns="68580" bIns="34290" numCol="1" anchor="t" anchorCtr="0" compatLnSpc="1"/>
            <a:lstStyle/>
            <a:p>
              <a:endParaRPr lang="zh-CN" altLang="en-US" sz="1015">
                <a:cs typeface="+mn-ea"/>
                <a:sym typeface="+mn-lt"/>
              </a:endParaRPr>
            </a:p>
          </p:txBody>
        </p:sp>
        <p:sp>
          <p:nvSpPr>
            <p:cNvPr id="21" name="Freeform 20"/>
            <p:cNvSpPr/>
            <p:nvPr/>
          </p:nvSpPr>
          <p:spPr bwMode="auto">
            <a:xfrm>
              <a:off x="10063310" y="2804446"/>
              <a:ext cx="272446" cy="95724"/>
            </a:xfrm>
            <a:custGeom>
              <a:avLst/>
              <a:gdLst>
                <a:gd name="T0" fmla="*/ 0 w 31"/>
                <a:gd name="T1" fmla="*/ 0 h 11"/>
                <a:gd name="T2" fmla="*/ 2 w 31"/>
                <a:gd name="T3" fmla="*/ 2 h 11"/>
                <a:gd name="T4" fmla="*/ 31 w 31"/>
                <a:gd name="T5" fmla="*/ 4 h 11"/>
                <a:gd name="T6" fmla="*/ 0 w 31"/>
                <a:gd name="T7" fmla="*/ 0 h 11"/>
              </a:gdLst>
              <a:ahLst/>
              <a:cxnLst>
                <a:cxn ang="0">
                  <a:pos x="T0" y="T1"/>
                </a:cxn>
                <a:cxn ang="0">
                  <a:pos x="T2" y="T3"/>
                </a:cxn>
                <a:cxn ang="0">
                  <a:pos x="T4" y="T5"/>
                </a:cxn>
                <a:cxn ang="0">
                  <a:pos x="T6" y="T7"/>
                </a:cxn>
              </a:cxnLst>
              <a:rect l="0" t="0" r="r" b="b"/>
              <a:pathLst>
                <a:path w="31" h="11">
                  <a:moveTo>
                    <a:pt x="0" y="0"/>
                  </a:moveTo>
                  <a:cubicBezTo>
                    <a:pt x="1" y="1"/>
                    <a:pt x="1" y="2"/>
                    <a:pt x="2" y="2"/>
                  </a:cubicBezTo>
                  <a:cubicBezTo>
                    <a:pt x="10" y="10"/>
                    <a:pt x="23" y="11"/>
                    <a:pt x="31" y="4"/>
                  </a:cubicBezTo>
                  <a:cubicBezTo>
                    <a:pt x="21" y="9"/>
                    <a:pt x="9" y="7"/>
                    <a:pt x="0" y="0"/>
                  </a:cubicBezTo>
                  <a:close/>
                </a:path>
              </a:pathLst>
            </a:custGeom>
            <a:grpFill/>
            <a:ln>
              <a:noFill/>
            </a:ln>
          </p:spPr>
          <p:txBody>
            <a:bodyPr vert="horz" wrap="square" lIns="68580" tIns="34290" rIns="68580" bIns="34290" numCol="1" anchor="t" anchorCtr="0" compatLnSpc="1"/>
            <a:lstStyle/>
            <a:p>
              <a:endParaRPr lang="zh-CN" altLang="en-US" sz="1015">
                <a:cs typeface="+mn-ea"/>
                <a:sym typeface="+mn-lt"/>
              </a:endParaRPr>
            </a:p>
          </p:txBody>
        </p:sp>
        <p:sp>
          <p:nvSpPr>
            <p:cNvPr id="22" name="Freeform 21"/>
            <p:cNvSpPr>
              <a:spLocks noEditPoints="1"/>
            </p:cNvSpPr>
            <p:nvPr/>
          </p:nvSpPr>
          <p:spPr bwMode="auto">
            <a:xfrm>
              <a:off x="9647278" y="2399459"/>
              <a:ext cx="861518" cy="865200"/>
            </a:xfrm>
            <a:custGeom>
              <a:avLst/>
              <a:gdLst>
                <a:gd name="T0" fmla="*/ 87 w 99"/>
                <a:gd name="T1" fmla="*/ 55 h 99"/>
                <a:gd name="T2" fmla="*/ 86 w 99"/>
                <a:gd name="T3" fmla="*/ 10 h 99"/>
                <a:gd name="T4" fmla="*/ 45 w 99"/>
                <a:gd name="T5" fmla="*/ 10 h 99"/>
                <a:gd name="T6" fmla="*/ 42 w 99"/>
                <a:gd name="T7" fmla="*/ 53 h 99"/>
                <a:gd name="T8" fmla="*/ 37 w 99"/>
                <a:gd name="T9" fmla="*/ 58 h 99"/>
                <a:gd name="T10" fmla="*/ 36 w 99"/>
                <a:gd name="T11" fmla="*/ 57 h 99"/>
                <a:gd name="T12" fmla="*/ 1 w 99"/>
                <a:gd name="T13" fmla="*/ 92 h 99"/>
                <a:gd name="T14" fmla="*/ 1 w 99"/>
                <a:gd name="T15" fmla="*/ 97 h 99"/>
                <a:gd name="T16" fmla="*/ 1 w 99"/>
                <a:gd name="T17" fmla="*/ 97 h 99"/>
                <a:gd name="T18" fmla="*/ 6 w 99"/>
                <a:gd name="T19" fmla="*/ 97 h 99"/>
                <a:gd name="T20" fmla="*/ 41 w 99"/>
                <a:gd name="T21" fmla="*/ 62 h 99"/>
                <a:gd name="T22" fmla="*/ 40 w 99"/>
                <a:gd name="T23" fmla="*/ 61 h 99"/>
                <a:gd name="T24" fmla="*/ 45 w 99"/>
                <a:gd name="T25" fmla="*/ 56 h 99"/>
                <a:gd name="T26" fmla="*/ 87 w 99"/>
                <a:gd name="T27" fmla="*/ 55 h 99"/>
                <a:gd name="T28" fmla="*/ 48 w 99"/>
                <a:gd name="T29" fmla="*/ 15 h 99"/>
                <a:gd name="T30" fmla="*/ 83 w 99"/>
                <a:gd name="T31" fmla="*/ 15 h 99"/>
                <a:gd name="T32" fmla="*/ 83 w 99"/>
                <a:gd name="T33" fmla="*/ 50 h 99"/>
                <a:gd name="T34" fmla="*/ 48 w 99"/>
                <a:gd name="T35" fmla="*/ 50 h 99"/>
                <a:gd name="T36" fmla="*/ 48 w 99"/>
                <a:gd name="T37" fmla="*/ 1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99">
                  <a:moveTo>
                    <a:pt x="87" y="55"/>
                  </a:moveTo>
                  <a:cubicBezTo>
                    <a:pt x="99" y="42"/>
                    <a:pt x="99" y="22"/>
                    <a:pt x="86" y="10"/>
                  </a:cubicBezTo>
                  <a:cubicBezTo>
                    <a:pt x="74" y="0"/>
                    <a:pt x="57" y="0"/>
                    <a:pt x="45" y="10"/>
                  </a:cubicBezTo>
                  <a:cubicBezTo>
                    <a:pt x="32" y="21"/>
                    <a:pt x="31" y="40"/>
                    <a:pt x="42" y="53"/>
                  </a:cubicBezTo>
                  <a:cubicBezTo>
                    <a:pt x="37" y="58"/>
                    <a:pt x="37" y="58"/>
                    <a:pt x="37" y="58"/>
                  </a:cubicBezTo>
                  <a:cubicBezTo>
                    <a:pt x="36" y="57"/>
                    <a:pt x="36" y="57"/>
                    <a:pt x="36" y="57"/>
                  </a:cubicBezTo>
                  <a:cubicBezTo>
                    <a:pt x="1" y="92"/>
                    <a:pt x="1" y="92"/>
                    <a:pt x="1" y="92"/>
                  </a:cubicBezTo>
                  <a:cubicBezTo>
                    <a:pt x="0" y="93"/>
                    <a:pt x="0" y="96"/>
                    <a:pt x="1" y="97"/>
                  </a:cubicBezTo>
                  <a:cubicBezTo>
                    <a:pt x="1" y="97"/>
                    <a:pt x="1" y="97"/>
                    <a:pt x="1" y="97"/>
                  </a:cubicBezTo>
                  <a:cubicBezTo>
                    <a:pt x="3" y="99"/>
                    <a:pt x="5" y="99"/>
                    <a:pt x="6" y="97"/>
                  </a:cubicBezTo>
                  <a:cubicBezTo>
                    <a:pt x="41" y="62"/>
                    <a:pt x="41" y="62"/>
                    <a:pt x="41" y="62"/>
                  </a:cubicBezTo>
                  <a:cubicBezTo>
                    <a:pt x="40" y="61"/>
                    <a:pt x="40" y="61"/>
                    <a:pt x="40" y="61"/>
                  </a:cubicBezTo>
                  <a:cubicBezTo>
                    <a:pt x="45" y="56"/>
                    <a:pt x="45" y="56"/>
                    <a:pt x="45" y="56"/>
                  </a:cubicBezTo>
                  <a:cubicBezTo>
                    <a:pt x="57" y="66"/>
                    <a:pt x="76" y="66"/>
                    <a:pt x="87" y="55"/>
                  </a:cubicBezTo>
                  <a:close/>
                  <a:moveTo>
                    <a:pt x="48" y="15"/>
                  </a:moveTo>
                  <a:cubicBezTo>
                    <a:pt x="58" y="6"/>
                    <a:pt x="73" y="6"/>
                    <a:pt x="83" y="15"/>
                  </a:cubicBezTo>
                  <a:cubicBezTo>
                    <a:pt x="93" y="25"/>
                    <a:pt x="93" y="41"/>
                    <a:pt x="83" y="50"/>
                  </a:cubicBezTo>
                  <a:cubicBezTo>
                    <a:pt x="73" y="60"/>
                    <a:pt x="58" y="60"/>
                    <a:pt x="48" y="50"/>
                  </a:cubicBezTo>
                  <a:cubicBezTo>
                    <a:pt x="38" y="41"/>
                    <a:pt x="38" y="25"/>
                    <a:pt x="48" y="15"/>
                  </a:cubicBezTo>
                  <a:close/>
                </a:path>
              </a:pathLst>
            </a:custGeom>
            <a:grpFill/>
            <a:ln>
              <a:noFill/>
            </a:ln>
          </p:spPr>
          <p:txBody>
            <a:bodyPr vert="horz" wrap="square" lIns="68580" tIns="34290" rIns="68580" bIns="34290" numCol="1" anchor="t" anchorCtr="0" compatLnSpc="1"/>
            <a:lstStyle/>
            <a:p>
              <a:endParaRPr lang="zh-CN" altLang="en-US" sz="1015">
                <a:cs typeface="+mn-ea"/>
                <a:sym typeface="+mn-lt"/>
              </a:endParaRPr>
            </a:p>
          </p:txBody>
        </p:sp>
      </p:grpSp>
      <p:sp>
        <p:nvSpPr>
          <p:cNvPr id="23" name="Freeform 22"/>
          <p:cNvSpPr/>
          <p:nvPr/>
        </p:nvSpPr>
        <p:spPr bwMode="auto">
          <a:xfrm>
            <a:off x="6419774" y="1494662"/>
            <a:ext cx="1687139" cy="3868548"/>
          </a:xfrm>
          <a:custGeom>
            <a:avLst/>
            <a:gdLst>
              <a:gd name="T0" fmla="*/ 130 w 258"/>
              <a:gd name="T1" fmla="*/ 0 h 590"/>
              <a:gd name="T2" fmla="*/ 128 w 258"/>
              <a:gd name="T3" fmla="*/ 0 h 590"/>
              <a:gd name="T4" fmla="*/ 0 w 258"/>
              <a:gd name="T5" fmla="*/ 128 h 590"/>
              <a:gd name="T6" fmla="*/ 0 w 258"/>
              <a:gd name="T7" fmla="*/ 590 h 590"/>
              <a:gd name="T8" fmla="*/ 258 w 258"/>
              <a:gd name="T9" fmla="*/ 590 h 590"/>
              <a:gd name="T10" fmla="*/ 258 w 258"/>
              <a:gd name="T11" fmla="*/ 128 h 590"/>
              <a:gd name="T12" fmla="*/ 130 w 258"/>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58" h="590">
                <a:moveTo>
                  <a:pt x="130" y="0"/>
                </a:moveTo>
                <a:cubicBezTo>
                  <a:pt x="128" y="0"/>
                  <a:pt x="128" y="0"/>
                  <a:pt x="128" y="0"/>
                </a:cubicBezTo>
                <a:cubicBezTo>
                  <a:pt x="57" y="0"/>
                  <a:pt x="0" y="57"/>
                  <a:pt x="0" y="128"/>
                </a:cubicBezTo>
                <a:cubicBezTo>
                  <a:pt x="0" y="590"/>
                  <a:pt x="0" y="590"/>
                  <a:pt x="0" y="590"/>
                </a:cubicBezTo>
                <a:cubicBezTo>
                  <a:pt x="258" y="590"/>
                  <a:pt x="258" y="590"/>
                  <a:pt x="258" y="590"/>
                </a:cubicBezTo>
                <a:cubicBezTo>
                  <a:pt x="258" y="128"/>
                  <a:pt x="258" y="128"/>
                  <a:pt x="258" y="128"/>
                </a:cubicBezTo>
                <a:cubicBezTo>
                  <a:pt x="258" y="57"/>
                  <a:pt x="201" y="0"/>
                  <a:pt x="130" y="0"/>
                </a:cubicBezTo>
              </a:path>
            </a:pathLst>
          </a:custGeom>
          <a:gradFill>
            <a:gsLst>
              <a:gs pos="0">
                <a:srgbClr val="D4BB76"/>
              </a:gs>
              <a:gs pos="100000">
                <a:srgbClr val="C89324"/>
              </a:gs>
            </a:gsLst>
            <a:lin ang="54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24" name="Oval 23"/>
          <p:cNvSpPr>
            <a:spLocks noChangeArrowheads="1"/>
          </p:cNvSpPr>
          <p:nvPr/>
        </p:nvSpPr>
        <p:spPr bwMode="auto">
          <a:xfrm>
            <a:off x="6491568" y="1574739"/>
            <a:ext cx="1543553" cy="1546315"/>
          </a:xfrm>
          <a:prstGeom prst="ellipse">
            <a:avLst/>
          </a:prstGeom>
          <a:solidFill>
            <a:schemeClr val="tx1"/>
          </a:solidFill>
          <a:ln w="25400">
            <a:solidFill>
              <a:srgbClr val="D4BB76"/>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cs typeface="+mn-ea"/>
              <a:sym typeface="+mn-lt"/>
            </a:endParaRPr>
          </a:p>
        </p:txBody>
      </p:sp>
      <p:grpSp>
        <p:nvGrpSpPr>
          <p:cNvPr id="25" name="组合 24"/>
          <p:cNvGrpSpPr/>
          <p:nvPr/>
        </p:nvGrpSpPr>
        <p:grpSpPr>
          <a:xfrm>
            <a:off x="6969268" y="2013782"/>
            <a:ext cx="588152" cy="668229"/>
            <a:chOff x="7003817" y="2392096"/>
            <a:chExt cx="784202" cy="890972"/>
          </a:xfrm>
          <a:gradFill>
            <a:gsLst>
              <a:gs pos="0">
                <a:srgbClr val="D4BB76"/>
              </a:gs>
              <a:gs pos="100000">
                <a:srgbClr val="C89324"/>
              </a:gs>
            </a:gsLst>
            <a:lin ang="5400000" scaled="1"/>
          </a:gradFill>
        </p:grpSpPr>
        <p:sp>
          <p:nvSpPr>
            <p:cNvPr id="26" name="Oval 24"/>
            <p:cNvSpPr>
              <a:spLocks noChangeArrowheads="1"/>
            </p:cNvSpPr>
            <p:nvPr/>
          </p:nvSpPr>
          <p:spPr bwMode="auto">
            <a:xfrm>
              <a:off x="7228401" y="2392096"/>
              <a:ext cx="335035" cy="331353"/>
            </a:xfrm>
            <a:prstGeom prst="ellipse">
              <a:avLst/>
            </a:prstGeom>
            <a:grpFill/>
            <a:ln>
              <a:noFill/>
            </a:ln>
          </p:spPr>
          <p:txBody>
            <a:bodyPr vert="horz" wrap="square" lIns="68580" tIns="34290" rIns="68580" bIns="34290" numCol="1" anchor="t" anchorCtr="0" compatLnSpc="1"/>
            <a:lstStyle/>
            <a:p>
              <a:endParaRPr lang="zh-CN" altLang="en-US" sz="1015">
                <a:cs typeface="+mn-ea"/>
                <a:sym typeface="+mn-lt"/>
              </a:endParaRPr>
            </a:p>
          </p:txBody>
        </p:sp>
        <p:sp>
          <p:nvSpPr>
            <p:cNvPr id="27" name="Freeform 25"/>
            <p:cNvSpPr/>
            <p:nvPr/>
          </p:nvSpPr>
          <p:spPr bwMode="auto">
            <a:xfrm>
              <a:off x="7360942" y="2778675"/>
              <a:ext cx="69952" cy="250356"/>
            </a:xfrm>
            <a:custGeom>
              <a:avLst/>
              <a:gdLst>
                <a:gd name="T0" fmla="*/ 19 w 19"/>
                <a:gd name="T1" fmla="*/ 0 h 68"/>
                <a:gd name="T2" fmla="*/ 0 w 19"/>
                <a:gd name="T3" fmla="*/ 0 h 68"/>
                <a:gd name="T4" fmla="*/ 7 w 19"/>
                <a:gd name="T5" fmla="*/ 7 h 68"/>
                <a:gd name="T6" fmla="*/ 2 w 19"/>
                <a:gd name="T7" fmla="*/ 68 h 68"/>
                <a:gd name="T8" fmla="*/ 17 w 19"/>
                <a:gd name="T9" fmla="*/ 68 h 68"/>
                <a:gd name="T10" fmla="*/ 12 w 19"/>
                <a:gd name="T11" fmla="*/ 7 h 68"/>
                <a:gd name="T12" fmla="*/ 19 w 19"/>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9" h="68">
                  <a:moveTo>
                    <a:pt x="19" y="0"/>
                  </a:moveTo>
                  <a:lnTo>
                    <a:pt x="0" y="0"/>
                  </a:lnTo>
                  <a:lnTo>
                    <a:pt x="7" y="7"/>
                  </a:lnTo>
                  <a:lnTo>
                    <a:pt x="2" y="68"/>
                  </a:lnTo>
                  <a:lnTo>
                    <a:pt x="17" y="68"/>
                  </a:lnTo>
                  <a:lnTo>
                    <a:pt x="12" y="7"/>
                  </a:lnTo>
                  <a:lnTo>
                    <a:pt x="19" y="0"/>
                  </a:lnTo>
                  <a:close/>
                </a:path>
              </a:pathLst>
            </a:custGeom>
            <a:grpFill/>
            <a:ln>
              <a:noFill/>
            </a:ln>
          </p:spPr>
          <p:txBody>
            <a:bodyPr vert="horz" wrap="square" lIns="68580" tIns="34290" rIns="68580" bIns="34290" numCol="1" anchor="t" anchorCtr="0" compatLnSpc="1"/>
            <a:lstStyle/>
            <a:p>
              <a:endParaRPr lang="zh-CN" altLang="en-US" sz="1015">
                <a:cs typeface="+mn-ea"/>
                <a:sym typeface="+mn-lt"/>
              </a:endParaRPr>
            </a:p>
          </p:txBody>
        </p:sp>
        <p:sp>
          <p:nvSpPr>
            <p:cNvPr id="28" name="Freeform 26"/>
            <p:cNvSpPr/>
            <p:nvPr/>
          </p:nvSpPr>
          <p:spPr bwMode="auto">
            <a:xfrm>
              <a:off x="7003817" y="2778675"/>
              <a:ext cx="784202" cy="504393"/>
            </a:xfrm>
            <a:custGeom>
              <a:avLst/>
              <a:gdLst>
                <a:gd name="T0" fmla="*/ 73 w 90"/>
                <a:gd name="T1" fmla="*/ 0 h 58"/>
                <a:gd name="T2" fmla="*/ 60 w 90"/>
                <a:gd name="T3" fmla="*/ 0 h 58"/>
                <a:gd name="T4" fmla="*/ 45 w 90"/>
                <a:gd name="T5" fmla="*/ 28 h 58"/>
                <a:gd name="T6" fmla="*/ 30 w 90"/>
                <a:gd name="T7" fmla="*/ 0 h 58"/>
                <a:gd name="T8" fmla="*/ 17 w 90"/>
                <a:gd name="T9" fmla="*/ 0 h 58"/>
                <a:gd name="T10" fmla="*/ 0 w 90"/>
                <a:gd name="T11" fmla="*/ 18 h 58"/>
                <a:gd name="T12" fmla="*/ 0 w 90"/>
                <a:gd name="T13" fmla="*/ 58 h 58"/>
                <a:gd name="T14" fmla="*/ 16 w 90"/>
                <a:gd name="T15" fmla="*/ 58 h 58"/>
                <a:gd name="T16" fmla="*/ 16 w 90"/>
                <a:gd name="T17" fmla="*/ 25 h 58"/>
                <a:gd name="T18" fmla="*/ 17 w 90"/>
                <a:gd name="T19" fmla="*/ 23 h 58"/>
                <a:gd name="T20" fmla="*/ 17 w 90"/>
                <a:gd name="T21" fmla="*/ 23 h 58"/>
                <a:gd name="T22" fmla="*/ 19 w 90"/>
                <a:gd name="T23" fmla="*/ 25 h 58"/>
                <a:gd name="T24" fmla="*/ 19 w 90"/>
                <a:gd name="T25" fmla="*/ 58 h 58"/>
                <a:gd name="T26" fmla="*/ 71 w 90"/>
                <a:gd name="T27" fmla="*/ 58 h 58"/>
                <a:gd name="T28" fmla="*/ 71 w 90"/>
                <a:gd name="T29" fmla="*/ 25 h 58"/>
                <a:gd name="T30" fmla="*/ 73 w 90"/>
                <a:gd name="T31" fmla="*/ 23 h 58"/>
                <a:gd name="T32" fmla="*/ 73 w 90"/>
                <a:gd name="T33" fmla="*/ 23 h 58"/>
                <a:gd name="T34" fmla="*/ 74 w 90"/>
                <a:gd name="T35" fmla="*/ 25 h 58"/>
                <a:gd name="T36" fmla="*/ 74 w 90"/>
                <a:gd name="T37" fmla="*/ 58 h 58"/>
                <a:gd name="T38" fmla="*/ 90 w 90"/>
                <a:gd name="T39" fmla="*/ 58 h 58"/>
                <a:gd name="T40" fmla="*/ 90 w 90"/>
                <a:gd name="T41" fmla="*/ 18 h 58"/>
                <a:gd name="T42" fmla="*/ 73 w 90"/>
                <a:gd name="T4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58">
                  <a:moveTo>
                    <a:pt x="73" y="0"/>
                  </a:moveTo>
                  <a:cubicBezTo>
                    <a:pt x="60" y="0"/>
                    <a:pt x="60" y="0"/>
                    <a:pt x="60" y="0"/>
                  </a:cubicBezTo>
                  <a:cubicBezTo>
                    <a:pt x="60" y="0"/>
                    <a:pt x="57" y="28"/>
                    <a:pt x="45" y="28"/>
                  </a:cubicBezTo>
                  <a:cubicBezTo>
                    <a:pt x="33" y="28"/>
                    <a:pt x="30" y="0"/>
                    <a:pt x="30" y="0"/>
                  </a:cubicBezTo>
                  <a:cubicBezTo>
                    <a:pt x="17" y="0"/>
                    <a:pt x="17" y="0"/>
                    <a:pt x="17" y="0"/>
                  </a:cubicBezTo>
                  <a:cubicBezTo>
                    <a:pt x="8" y="0"/>
                    <a:pt x="0" y="8"/>
                    <a:pt x="0" y="18"/>
                  </a:cubicBezTo>
                  <a:cubicBezTo>
                    <a:pt x="0" y="58"/>
                    <a:pt x="0" y="58"/>
                    <a:pt x="0" y="58"/>
                  </a:cubicBezTo>
                  <a:cubicBezTo>
                    <a:pt x="16" y="58"/>
                    <a:pt x="16" y="58"/>
                    <a:pt x="16" y="58"/>
                  </a:cubicBezTo>
                  <a:cubicBezTo>
                    <a:pt x="16" y="25"/>
                    <a:pt x="16" y="25"/>
                    <a:pt x="16" y="25"/>
                  </a:cubicBezTo>
                  <a:cubicBezTo>
                    <a:pt x="16" y="24"/>
                    <a:pt x="17" y="23"/>
                    <a:pt x="17" y="23"/>
                  </a:cubicBezTo>
                  <a:cubicBezTo>
                    <a:pt x="17" y="23"/>
                    <a:pt x="17" y="23"/>
                    <a:pt x="17" y="23"/>
                  </a:cubicBezTo>
                  <a:cubicBezTo>
                    <a:pt x="18" y="23"/>
                    <a:pt x="19" y="24"/>
                    <a:pt x="19" y="25"/>
                  </a:cubicBezTo>
                  <a:cubicBezTo>
                    <a:pt x="19" y="58"/>
                    <a:pt x="19" y="58"/>
                    <a:pt x="19" y="58"/>
                  </a:cubicBezTo>
                  <a:cubicBezTo>
                    <a:pt x="71" y="58"/>
                    <a:pt x="71" y="58"/>
                    <a:pt x="71" y="58"/>
                  </a:cubicBezTo>
                  <a:cubicBezTo>
                    <a:pt x="71" y="25"/>
                    <a:pt x="71" y="25"/>
                    <a:pt x="71" y="25"/>
                  </a:cubicBezTo>
                  <a:cubicBezTo>
                    <a:pt x="71" y="24"/>
                    <a:pt x="72" y="23"/>
                    <a:pt x="73" y="23"/>
                  </a:cubicBezTo>
                  <a:cubicBezTo>
                    <a:pt x="73" y="23"/>
                    <a:pt x="73" y="23"/>
                    <a:pt x="73" y="23"/>
                  </a:cubicBezTo>
                  <a:cubicBezTo>
                    <a:pt x="73" y="23"/>
                    <a:pt x="74" y="24"/>
                    <a:pt x="74" y="25"/>
                  </a:cubicBezTo>
                  <a:cubicBezTo>
                    <a:pt x="74" y="58"/>
                    <a:pt x="74" y="58"/>
                    <a:pt x="74" y="58"/>
                  </a:cubicBezTo>
                  <a:cubicBezTo>
                    <a:pt x="90" y="58"/>
                    <a:pt x="90" y="58"/>
                    <a:pt x="90" y="58"/>
                  </a:cubicBezTo>
                  <a:cubicBezTo>
                    <a:pt x="90" y="18"/>
                    <a:pt x="90" y="18"/>
                    <a:pt x="90" y="18"/>
                  </a:cubicBezTo>
                  <a:cubicBezTo>
                    <a:pt x="90" y="8"/>
                    <a:pt x="82" y="0"/>
                    <a:pt x="73" y="0"/>
                  </a:cubicBezTo>
                  <a:close/>
                </a:path>
              </a:pathLst>
            </a:custGeom>
            <a:grpFill/>
            <a:ln>
              <a:noFill/>
            </a:ln>
          </p:spPr>
          <p:txBody>
            <a:bodyPr vert="horz" wrap="square" lIns="68580" tIns="34290" rIns="68580" bIns="34290" numCol="1" anchor="t" anchorCtr="0" compatLnSpc="1"/>
            <a:lstStyle/>
            <a:p>
              <a:endParaRPr lang="zh-CN" altLang="en-US" sz="1015">
                <a:cs typeface="+mn-ea"/>
                <a:sym typeface="+mn-lt"/>
              </a:endParaRPr>
            </a:p>
          </p:txBody>
        </p:sp>
      </p:grpSp>
      <p:grpSp>
        <p:nvGrpSpPr>
          <p:cNvPr id="29" name="组合 28"/>
          <p:cNvGrpSpPr/>
          <p:nvPr/>
        </p:nvGrpSpPr>
        <p:grpSpPr>
          <a:xfrm>
            <a:off x="2735422" y="3626367"/>
            <a:ext cx="1048142" cy="1307155"/>
            <a:chOff x="2851029" y="1830603"/>
            <a:chExt cx="1397522" cy="1742874"/>
          </a:xfrm>
        </p:grpSpPr>
        <p:sp>
          <p:nvSpPr>
            <p:cNvPr id="30" name="矩形 29"/>
            <p:cNvSpPr/>
            <p:nvPr/>
          </p:nvSpPr>
          <p:spPr>
            <a:xfrm>
              <a:off x="2851029" y="2091810"/>
              <a:ext cx="1397522" cy="1481667"/>
            </a:xfrm>
            <a:prstGeom prst="rect">
              <a:avLst/>
            </a:prstGeom>
          </p:spPr>
          <p:txBody>
            <a:bodyPr wrap="square">
              <a:spAutoFit/>
            </a:bodyPr>
            <a:lstStyle/>
            <a:p>
              <a:r>
                <a:rPr lang="zh-CN" altLang="en-US" sz="825" dirty="0">
                  <a:cs typeface="+mn-ea"/>
                  <a:sym typeface="+mn-lt"/>
                </a:rPr>
                <a:t>按下对应按钮后就会弹出文件选择窗口，获取文件路径，系统获取到文件路径后以字符串格式传给课程表模块让其打开，实现自定义背景。</a:t>
              </a:r>
              <a:endParaRPr lang="zh-CN" altLang="en-US" sz="825" dirty="0">
                <a:cs typeface="+mn-ea"/>
                <a:sym typeface="+mn-lt"/>
              </a:endParaRPr>
            </a:p>
          </p:txBody>
        </p:sp>
        <p:sp>
          <p:nvSpPr>
            <p:cNvPr id="31" name="矩形 30"/>
            <p:cNvSpPr/>
            <p:nvPr/>
          </p:nvSpPr>
          <p:spPr>
            <a:xfrm>
              <a:off x="2878849" y="1830603"/>
              <a:ext cx="1132840" cy="350520"/>
            </a:xfrm>
            <a:prstGeom prst="rect">
              <a:avLst/>
            </a:prstGeom>
          </p:spPr>
          <p:txBody>
            <a:bodyPr wrap="none">
              <a:spAutoFit/>
            </a:bodyPr>
            <a:lstStyle/>
            <a:p>
              <a:r>
                <a:rPr lang="zh-CN" altLang="en-US" sz="1050" b="1" dirty="0">
                  <a:cs typeface="+mn-ea"/>
                  <a:sym typeface="+mn-lt"/>
                </a:rPr>
                <a:t>自定义背景</a:t>
              </a:r>
              <a:endParaRPr lang="zh-CN" altLang="en-US" sz="1050" dirty="0">
                <a:cs typeface="+mn-ea"/>
                <a:sym typeface="+mn-lt"/>
              </a:endParaRPr>
            </a:p>
          </p:txBody>
        </p:sp>
      </p:grpSp>
      <p:grpSp>
        <p:nvGrpSpPr>
          <p:cNvPr id="32" name="组合 31"/>
          <p:cNvGrpSpPr/>
          <p:nvPr/>
        </p:nvGrpSpPr>
        <p:grpSpPr>
          <a:xfrm>
            <a:off x="4737347" y="3626367"/>
            <a:ext cx="1048142" cy="1433520"/>
            <a:chOff x="2851029" y="1830603"/>
            <a:chExt cx="1397522" cy="1911361"/>
          </a:xfrm>
        </p:grpSpPr>
        <p:sp>
          <p:nvSpPr>
            <p:cNvPr id="33" name="矩形 32"/>
            <p:cNvSpPr/>
            <p:nvPr/>
          </p:nvSpPr>
          <p:spPr>
            <a:xfrm>
              <a:off x="2851029" y="2091810"/>
              <a:ext cx="1397522" cy="1650154"/>
            </a:xfrm>
            <a:prstGeom prst="rect">
              <a:avLst/>
            </a:prstGeom>
          </p:spPr>
          <p:txBody>
            <a:bodyPr wrap="square">
              <a:spAutoFit/>
            </a:bodyPr>
            <a:lstStyle/>
            <a:p>
              <a:r>
                <a:rPr lang="zh-CN" altLang="en-US" sz="825" dirty="0">
                  <a:solidFill>
                    <a:srgbClr val="D4BB76"/>
                  </a:solidFill>
                  <a:cs typeface="+mn-ea"/>
                  <a:sym typeface="+mn-lt"/>
                </a:rPr>
                <a:t>按下对应按钮后唤出选色板界面，选定一个颜色后系统获取对应颜色的编号，将该编号作为字符串传给课程表模块让其显示该颜色，实现自定义颜色。</a:t>
              </a:r>
              <a:endParaRPr lang="zh-CN" altLang="en-US" sz="825" dirty="0">
                <a:solidFill>
                  <a:srgbClr val="D4BB76"/>
                </a:solidFill>
                <a:cs typeface="+mn-ea"/>
                <a:sym typeface="+mn-lt"/>
              </a:endParaRPr>
            </a:p>
          </p:txBody>
        </p:sp>
        <p:sp>
          <p:nvSpPr>
            <p:cNvPr id="34" name="矩形 33"/>
            <p:cNvSpPr/>
            <p:nvPr/>
          </p:nvSpPr>
          <p:spPr>
            <a:xfrm>
              <a:off x="2878849" y="1830603"/>
              <a:ext cx="955040" cy="350520"/>
            </a:xfrm>
            <a:prstGeom prst="rect">
              <a:avLst/>
            </a:prstGeom>
          </p:spPr>
          <p:txBody>
            <a:bodyPr wrap="none">
              <a:spAutoFit/>
            </a:bodyPr>
            <a:lstStyle/>
            <a:p>
              <a:r>
                <a:rPr lang="zh-CN" altLang="en-US" sz="1050" b="1" dirty="0">
                  <a:solidFill>
                    <a:srgbClr val="D4BB76"/>
                  </a:solidFill>
                  <a:cs typeface="+mn-ea"/>
                  <a:sym typeface="+mn-lt"/>
                </a:rPr>
                <a:t>颜色选择</a:t>
              </a:r>
              <a:endParaRPr lang="zh-CN" altLang="en-US" sz="1050" dirty="0">
                <a:solidFill>
                  <a:srgbClr val="D4BB76"/>
                </a:solidFill>
                <a:cs typeface="+mn-ea"/>
                <a:sym typeface="+mn-lt"/>
              </a:endParaRPr>
            </a:p>
          </p:txBody>
        </p:sp>
      </p:grpSp>
      <p:grpSp>
        <p:nvGrpSpPr>
          <p:cNvPr id="35" name="组合 34"/>
          <p:cNvGrpSpPr/>
          <p:nvPr/>
        </p:nvGrpSpPr>
        <p:grpSpPr>
          <a:xfrm>
            <a:off x="6750900" y="3626367"/>
            <a:ext cx="1048142" cy="1307155"/>
            <a:chOff x="2851029" y="1830603"/>
            <a:chExt cx="1397522" cy="1742874"/>
          </a:xfrm>
        </p:grpSpPr>
        <p:sp>
          <p:nvSpPr>
            <p:cNvPr id="36" name="矩形 35"/>
            <p:cNvSpPr/>
            <p:nvPr/>
          </p:nvSpPr>
          <p:spPr>
            <a:xfrm>
              <a:off x="2851029" y="2091810"/>
              <a:ext cx="1397522" cy="1481667"/>
            </a:xfrm>
            <a:prstGeom prst="rect">
              <a:avLst/>
            </a:prstGeom>
          </p:spPr>
          <p:txBody>
            <a:bodyPr wrap="square">
              <a:spAutoFit/>
            </a:bodyPr>
            <a:lstStyle/>
            <a:p>
              <a:r>
                <a:rPr lang="zh-CN" altLang="en-US" sz="825" dirty="0">
                  <a:cs typeface="+mn-ea"/>
                  <a:sym typeface="+mn-lt"/>
                </a:rPr>
                <a:t>按下按钮唤出文件选择窗口，获取到文件路径后将该文件路径作为字符串类型返回给提醒模块，提示时播放该音频文件，做到自定义提示音功能。</a:t>
              </a:r>
              <a:endParaRPr lang="zh-CN" altLang="en-US" sz="825" dirty="0">
                <a:cs typeface="+mn-ea"/>
                <a:sym typeface="+mn-lt"/>
              </a:endParaRPr>
            </a:p>
          </p:txBody>
        </p:sp>
        <p:sp>
          <p:nvSpPr>
            <p:cNvPr id="37" name="矩形 36"/>
            <p:cNvSpPr/>
            <p:nvPr/>
          </p:nvSpPr>
          <p:spPr>
            <a:xfrm>
              <a:off x="2878849" y="1830603"/>
              <a:ext cx="1310639" cy="350520"/>
            </a:xfrm>
            <a:prstGeom prst="rect">
              <a:avLst/>
            </a:prstGeom>
          </p:spPr>
          <p:txBody>
            <a:bodyPr wrap="none">
              <a:spAutoFit/>
            </a:bodyPr>
            <a:lstStyle/>
            <a:p>
              <a:r>
                <a:rPr lang="zh-CN" altLang="en-US" sz="1050" b="1" dirty="0">
                  <a:cs typeface="+mn-ea"/>
                  <a:sym typeface="+mn-lt"/>
                </a:rPr>
                <a:t>自定义提示音</a:t>
              </a:r>
              <a:endParaRPr lang="zh-CN" altLang="en-US" sz="1050" b="1" dirty="0">
                <a:cs typeface="+mn-ea"/>
                <a:sym typeface="+mn-lt"/>
              </a:endParaRPr>
            </a:p>
          </p:txBody>
        </p:sp>
      </p:grpSp>
      <p:grpSp>
        <p:nvGrpSpPr>
          <p:cNvPr id="43" name="组合 42"/>
          <p:cNvGrpSpPr/>
          <p:nvPr/>
        </p:nvGrpSpPr>
        <p:grpSpPr>
          <a:xfrm>
            <a:off x="8767429" y="3626367"/>
            <a:ext cx="1048142" cy="1180790"/>
            <a:chOff x="2851029" y="1830603"/>
            <a:chExt cx="1397522" cy="1574387"/>
          </a:xfrm>
        </p:grpSpPr>
        <p:sp>
          <p:nvSpPr>
            <p:cNvPr id="44" name="矩形 43"/>
            <p:cNvSpPr/>
            <p:nvPr/>
          </p:nvSpPr>
          <p:spPr>
            <a:xfrm>
              <a:off x="2851029" y="2091810"/>
              <a:ext cx="1397522" cy="1313180"/>
            </a:xfrm>
            <a:prstGeom prst="rect">
              <a:avLst/>
            </a:prstGeom>
          </p:spPr>
          <p:txBody>
            <a:bodyPr wrap="square">
              <a:spAutoFit/>
            </a:bodyPr>
            <a:lstStyle/>
            <a:p>
              <a:r>
                <a:rPr lang="zh-CN" altLang="en-US" sz="825" dirty="0">
                  <a:solidFill>
                    <a:srgbClr val="D4BB76"/>
                  </a:solidFill>
                  <a:cs typeface="+mn-ea"/>
                  <a:sym typeface="+mn-lt"/>
                </a:rPr>
                <a:t>按下按钮调用</a:t>
              </a:r>
              <a:r>
                <a:rPr lang="en-US" altLang="zh-CN" sz="825" dirty="0">
                  <a:solidFill>
                    <a:srgbClr val="D4BB76"/>
                  </a:solidFill>
                  <a:cs typeface="+mn-ea"/>
                  <a:sym typeface="+mn-lt"/>
                </a:rPr>
                <a:t>desktop_app</a:t>
              </a:r>
              <a:r>
                <a:rPr lang="zh-CN" altLang="en-US" sz="825" dirty="0">
                  <a:solidFill>
                    <a:srgbClr val="D4BB76"/>
                  </a:solidFill>
                  <a:cs typeface="+mn-ea"/>
                  <a:sym typeface="+mn-lt"/>
                </a:rPr>
                <a:t>相关函数，在桌面上生成常驻图标，可随时右键单击查看课程表，实现桌面小挂件功能，</a:t>
              </a:r>
              <a:endParaRPr lang="zh-CN" altLang="en-US" sz="825" dirty="0">
                <a:solidFill>
                  <a:srgbClr val="D4BB76"/>
                </a:solidFill>
                <a:cs typeface="+mn-ea"/>
                <a:sym typeface="+mn-lt"/>
              </a:endParaRPr>
            </a:p>
          </p:txBody>
        </p:sp>
        <p:sp>
          <p:nvSpPr>
            <p:cNvPr id="45" name="矩形 44"/>
            <p:cNvSpPr/>
            <p:nvPr/>
          </p:nvSpPr>
          <p:spPr>
            <a:xfrm>
              <a:off x="2878849" y="1830603"/>
              <a:ext cx="955040" cy="350520"/>
            </a:xfrm>
            <a:prstGeom prst="rect">
              <a:avLst/>
            </a:prstGeom>
          </p:spPr>
          <p:txBody>
            <a:bodyPr wrap="none">
              <a:spAutoFit/>
            </a:bodyPr>
            <a:lstStyle/>
            <a:p>
              <a:r>
                <a:rPr lang="zh-CN" altLang="en-US" sz="1050" b="1" dirty="0">
                  <a:solidFill>
                    <a:srgbClr val="D4BB76"/>
                  </a:solidFill>
                  <a:cs typeface="+mn-ea"/>
                  <a:sym typeface="+mn-lt"/>
                </a:rPr>
                <a:t>桌面组件</a:t>
              </a:r>
              <a:endParaRPr lang="zh-CN" altLang="en-US" sz="1050" b="1" dirty="0">
                <a:solidFill>
                  <a:srgbClr val="D4BB76"/>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49" presetClass="entr" presetSubtype="0" decel="10000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 calcmode="lin" valueType="num">
                                      <p:cBhvr>
                                        <p:cTn id="18" dur="500" fill="hold"/>
                                        <p:tgtEl>
                                          <p:spTgt spid="2"/>
                                        </p:tgtEl>
                                        <p:attrNameLst>
                                          <p:attrName>style.rotation</p:attrName>
                                        </p:attrNameLst>
                                      </p:cBhvr>
                                      <p:tavLst>
                                        <p:tav tm="0">
                                          <p:val>
                                            <p:fltVal val="360"/>
                                          </p:val>
                                        </p:tav>
                                        <p:tav tm="100000">
                                          <p:val>
                                            <p:fltVal val="0"/>
                                          </p:val>
                                        </p:tav>
                                      </p:tavLst>
                                    </p:anim>
                                    <p:animEffect transition="in" filter="fade">
                                      <p:cBhvr>
                                        <p:cTn id="19" dur="500"/>
                                        <p:tgtEl>
                                          <p:spTgt spid="2"/>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 calcmode="lin" valueType="num">
                                      <p:cBhvr>
                                        <p:cTn id="24" dur="500" fill="hold"/>
                                        <p:tgtEl>
                                          <p:spTgt spid="4"/>
                                        </p:tgtEl>
                                        <p:attrNameLst>
                                          <p:attrName>style.rotation</p:attrName>
                                        </p:attrNameLst>
                                      </p:cBhvr>
                                      <p:tavLst>
                                        <p:tav tm="0">
                                          <p:val>
                                            <p:fltVal val="360"/>
                                          </p:val>
                                        </p:tav>
                                        <p:tav tm="100000">
                                          <p:val>
                                            <p:fltVal val="0"/>
                                          </p:val>
                                        </p:tav>
                                      </p:tavLst>
                                    </p:anim>
                                    <p:animEffect transition="in" filter="fade">
                                      <p:cBhvr>
                                        <p:cTn id="25" dur="500"/>
                                        <p:tgtEl>
                                          <p:spTgt spid="4"/>
                                        </p:tgtEl>
                                      </p:cBhvr>
                                    </p:animEffect>
                                  </p:childTnLst>
                                </p:cTn>
                              </p:par>
                              <p:par>
                                <p:cTn id="26" presetID="49" presetClass="entr" presetSubtype="0" decel="10000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360"/>
                                          </p:val>
                                        </p:tav>
                                        <p:tav tm="100000">
                                          <p:val>
                                            <p:fltVal val="0"/>
                                          </p:val>
                                        </p:tav>
                                      </p:tavLst>
                                    </p:anim>
                                    <p:animEffect transition="in" filter="fade">
                                      <p:cBhvr>
                                        <p:cTn id="31" dur="500"/>
                                        <p:tgtEl>
                                          <p:spTgt spid="5"/>
                                        </p:tgtEl>
                                      </p:cBhvr>
                                    </p:animEffect>
                                  </p:childTnLst>
                                </p:cTn>
                              </p:par>
                              <p:par>
                                <p:cTn id="32" presetID="49" presetClass="entr" presetSubtype="0" decel="10000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 calcmode="lin" valueType="num">
                                      <p:cBhvr>
                                        <p:cTn id="36" dur="500" fill="hold"/>
                                        <p:tgtEl>
                                          <p:spTgt spid="29"/>
                                        </p:tgtEl>
                                        <p:attrNameLst>
                                          <p:attrName>style.rotation</p:attrName>
                                        </p:attrNameLst>
                                      </p:cBhvr>
                                      <p:tavLst>
                                        <p:tav tm="0">
                                          <p:val>
                                            <p:fltVal val="360"/>
                                          </p:val>
                                        </p:tav>
                                        <p:tav tm="100000">
                                          <p:val>
                                            <p:fltVal val="0"/>
                                          </p:val>
                                        </p:tav>
                                      </p:tavLst>
                                    </p:anim>
                                    <p:animEffect transition="in" filter="fade">
                                      <p:cBhvr>
                                        <p:cTn id="37" dur="500"/>
                                        <p:tgtEl>
                                          <p:spTgt spid="29"/>
                                        </p:tgtEl>
                                      </p:cBhvr>
                                    </p:animEffect>
                                  </p:childTnLst>
                                </p:cTn>
                              </p:par>
                            </p:childTnLst>
                          </p:cTn>
                        </p:par>
                        <p:par>
                          <p:cTn id="38" fill="hold">
                            <p:stCondLst>
                              <p:cond delay="1500"/>
                            </p:stCondLst>
                            <p:childTnLst>
                              <p:par>
                                <p:cTn id="39" presetID="49" presetClass="entr" presetSubtype="0" decel="10000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 calcmode="lin" valueType="num">
                                      <p:cBhvr>
                                        <p:cTn id="43" dur="500" fill="hold"/>
                                        <p:tgtEl>
                                          <p:spTgt spid="10"/>
                                        </p:tgtEl>
                                        <p:attrNameLst>
                                          <p:attrName>style.rotation</p:attrName>
                                        </p:attrNameLst>
                                      </p:cBhvr>
                                      <p:tavLst>
                                        <p:tav tm="0">
                                          <p:val>
                                            <p:fltVal val="360"/>
                                          </p:val>
                                        </p:tav>
                                        <p:tav tm="100000">
                                          <p:val>
                                            <p:fltVal val="0"/>
                                          </p:val>
                                        </p:tav>
                                      </p:tavLst>
                                    </p:anim>
                                    <p:animEffect transition="in" filter="fade">
                                      <p:cBhvr>
                                        <p:cTn id="44" dur="500"/>
                                        <p:tgtEl>
                                          <p:spTgt spid="10"/>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 calcmode="lin" valueType="num">
                                      <p:cBhvr>
                                        <p:cTn id="49" dur="500" fill="hold"/>
                                        <p:tgtEl>
                                          <p:spTgt spid="11"/>
                                        </p:tgtEl>
                                        <p:attrNameLst>
                                          <p:attrName>style.rotation</p:attrName>
                                        </p:attrNameLst>
                                      </p:cBhvr>
                                      <p:tavLst>
                                        <p:tav tm="0">
                                          <p:val>
                                            <p:fltVal val="360"/>
                                          </p:val>
                                        </p:tav>
                                        <p:tav tm="100000">
                                          <p:val>
                                            <p:fltVal val="0"/>
                                          </p:val>
                                        </p:tav>
                                      </p:tavLst>
                                    </p:anim>
                                    <p:animEffect transition="in" filter="fade">
                                      <p:cBhvr>
                                        <p:cTn id="50" dur="500"/>
                                        <p:tgtEl>
                                          <p:spTgt spid="11"/>
                                        </p:tgtEl>
                                      </p:cBhvr>
                                    </p:animEffect>
                                  </p:childTnLst>
                                </p:cTn>
                              </p:par>
                              <p:par>
                                <p:cTn id="51" presetID="49" presetClass="entr" presetSubtype="0" decel="10000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fltVal val="0"/>
                                          </p:val>
                                        </p:tav>
                                        <p:tav tm="100000">
                                          <p:val>
                                            <p:strVal val="#ppt_w"/>
                                          </p:val>
                                        </p:tav>
                                      </p:tavLst>
                                    </p:anim>
                                    <p:anim calcmode="lin" valueType="num">
                                      <p:cBhvr>
                                        <p:cTn id="54" dur="500" fill="hold"/>
                                        <p:tgtEl>
                                          <p:spTgt spid="12"/>
                                        </p:tgtEl>
                                        <p:attrNameLst>
                                          <p:attrName>ppt_h</p:attrName>
                                        </p:attrNameLst>
                                      </p:cBhvr>
                                      <p:tavLst>
                                        <p:tav tm="0">
                                          <p:val>
                                            <p:fltVal val="0"/>
                                          </p:val>
                                        </p:tav>
                                        <p:tav tm="100000">
                                          <p:val>
                                            <p:strVal val="#ppt_h"/>
                                          </p:val>
                                        </p:tav>
                                      </p:tavLst>
                                    </p:anim>
                                    <p:anim calcmode="lin" valueType="num">
                                      <p:cBhvr>
                                        <p:cTn id="55" dur="500" fill="hold"/>
                                        <p:tgtEl>
                                          <p:spTgt spid="12"/>
                                        </p:tgtEl>
                                        <p:attrNameLst>
                                          <p:attrName>style.rotation</p:attrName>
                                        </p:attrNameLst>
                                      </p:cBhvr>
                                      <p:tavLst>
                                        <p:tav tm="0">
                                          <p:val>
                                            <p:fltVal val="360"/>
                                          </p:val>
                                        </p:tav>
                                        <p:tav tm="100000">
                                          <p:val>
                                            <p:fltVal val="0"/>
                                          </p:val>
                                        </p:tav>
                                      </p:tavLst>
                                    </p:anim>
                                    <p:animEffect transition="in" filter="fade">
                                      <p:cBhvr>
                                        <p:cTn id="56" dur="500"/>
                                        <p:tgtEl>
                                          <p:spTgt spid="12"/>
                                        </p:tgtEl>
                                      </p:cBhvr>
                                    </p:animEffect>
                                  </p:childTnLst>
                                </p:cTn>
                              </p:par>
                              <p:par>
                                <p:cTn id="57" presetID="49" presetClass="entr" presetSubtype="0" decel="10000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 calcmode="lin" valueType="num">
                                      <p:cBhvr>
                                        <p:cTn id="61" dur="500" fill="hold"/>
                                        <p:tgtEl>
                                          <p:spTgt spid="32"/>
                                        </p:tgtEl>
                                        <p:attrNameLst>
                                          <p:attrName>style.rotation</p:attrName>
                                        </p:attrNameLst>
                                      </p:cBhvr>
                                      <p:tavLst>
                                        <p:tav tm="0">
                                          <p:val>
                                            <p:fltVal val="360"/>
                                          </p:val>
                                        </p:tav>
                                        <p:tav tm="100000">
                                          <p:val>
                                            <p:fltVal val="0"/>
                                          </p:val>
                                        </p:tav>
                                      </p:tavLst>
                                    </p:anim>
                                    <p:animEffect transition="in" filter="fade">
                                      <p:cBhvr>
                                        <p:cTn id="62" dur="500"/>
                                        <p:tgtEl>
                                          <p:spTgt spid="32"/>
                                        </p:tgtEl>
                                      </p:cBhvr>
                                    </p:animEffect>
                                  </p:childTnLst>
                                </p:cTn>
                              </p:par>
                            </p:childTnLst>
                          </p:cTn>
                        </p:par>
                        <p:par>
                          <p:cTn id="63" fill="hold">
                            <p:stCondLst>
                              <p:cond delay="2000"/>
                            </p:stCondLst>
                            <p:childTnLst>
                              <p:par>
                                <p:cTn id="64" presetID="49" presetClass="entr" presetSubtype="0" decel="100000"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p:cTn id="66" dur="500" fill="hold"/>
                                        <p:tgtEl>
                                          <p:spTgt spid="23"/>
                                        </p:tgtEl>
                                        <p:attrNameLst>
                                          <p:attrName>ppt_w</p:attrName>
                                        </p:attrNameLst>
                                      </p:cBhvr>
                                      <p:tavLst>
                                        <p:tav tm="0">
                                          <p:val>
                                            <p:fltVal val="0"/>
                                          </p:val>
                                        </p:tav>
                                        <p:tav tm="100000">
                                          <p:val>
                                            <p:strVal val="#ppt_w"/>
                                          </p:val>
                                        </p:tav>
                                      </p:tavLst>
                                    </p:anim>
                                    <p:anim calcmode="lin" valueType="num">
                                      <p:cBhvr>
                                        <p:cTn id="67" dur="500" fill="hold"/>
                                        <p:tgtEl>
                                          <p:spTgt spid="23"/>
                                        </p:tgtEl>
                                        <p:attrNameLst>
                                          <p:attrName>ppt_h</p:attrName>
                                        </p:attrNameLst>
                                      </p:cBhvr>
                                      <p:tavLst>
                                        <p:tav tm="0">
                                          <p:val>
                                            <p:fltVal val="0"/>
                                          </p:val>
                                        </p:tav>
                                        <p:tav tm="100000">
                                          <p:val>
                                            <p:strVal val="#ppt_h"/>
                                          </p:val>
                                        </p:tav>
                                      </p:tavLst>
                                    </p:anim>
                                    <p:anim calcmode="lin" valueType="num">
                                      <p:cBhvr>
                                        <p:cTn id="68" dur="500" fill="hold"/>
                                        <p:tgtEl>
                                          <p:spTgt spid="23"/>
                                        </p:tgtEl>
                                        <p:attrNameLst>
                                          <p:attrName>style.rotation</p:attrName>
                                        </p:attrNameLst>
                                      </p:cBhvr>
                                      <p:tavLst>
                                        <p:tav tm="0">
                                          <p:val>
                                            <p:fltVal val="360"/>
                                          </p:val>
                                        </p:tav>
                                        <p:tav tm="100000">
                                          <p:val>
                                            <p:fltVal val="0"/>
                                          </p:val>
                                        </p:tav>
                                      </p:tavLst>
                                    </p:anim>
                                    <p:animEffect transition="in" filter="fade">
                                      <p:cBhvr>
                                        <p:cTn id="69" dur="500"/>
                                        <p:tgtEl>
                                          <p:spTgt spid="23"/>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 calcmode="lin" valueType="num">
                                      <p:cBhvr>
                                        <p:cTn id="74" dur="500" fill="hold"/>
                                        <p:tgtEl>
                                          <p:spTgt spid="24"/>
                                        </p:tgtEl>
                                        <p:attrNameLst>
                                          <p:attrName>style.rotation</p:attrName>
                                        </p:attrNameLst>
                                      </p:cBhvr>
                                      <p:tavLst>
                                        <p:tav tm="0">
                                          <p:val>
                                            <p:fltVal val="360"/>
                                          </p:val>
                                        </p:tav>
                                        <p:tav tm="100000">
                                          <p:val>
                                            <p:fltVal val="0"/>
                                          </p:val>
                                        </p:tav>
                                      </p:tavLst>
                                    </p:anim>
                                    <p:animEffect transition="in" filter="fade">
                                      <p:cBhvr>
                                        <p:cTn id="75" dur="500"/>
                                        <p:tgtEl>
                                          <p:spTgt spid="24"/>
                                        </p:tgtEl>
                                      </p:cBhvr>
                                    </p:animEffect>
                                  </p:childTnLst>
                                </p:cTn>
                              </p:par>
                              <p:par>
                                <p:cTn id="76" presetID="49" presetClass="entr" presetSubtype="0" decel="100000"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p:cTn id="78" dur="500" fill="hold"/>
                                        <p:tgtEl>
                                          <p:spTgt spid="25"/>
                                        </p:tgtEl>
                                        <p:attrNameLst>
                                          <p:attrName>ppt_w</p:attrName>
                                        </p:attrNameLst>
                                      </p:cBhvr>
                                      <p:tavLst>
                                        <p:tav tm="0">
                                          <p:val>
                                            <p:fltVal val="0"/>
                                          </p:val>
                                        </p:tav>
                                        <p:tav tm="100000">
                                          <p:val>
                                            <p:strVal val="#ppt_w"/>
                                          </p:val>
                                        </p:tav>
                                      </p:tavLst>
                                    </p:anim>
                                    <p:anim calcmode="lin" valueType="num">
                                      <p:cBhvr>
                                        <p:cTn id="79" dur="500" fill="hold"/>
                                        <p:tgtEl>
                                          <p:spTgt spid="25"/>
                                        </p:tgtEl>
                                        <p:attrNameLst>
                                          <p:attrName>ppt_h</p:attrName>
                                        </p:attrNameLst>
                                      </p:cBhvr>
                                      <p:tavLst>
                                        <p:tav tm="0">
                                          <p:val>
                                            <p:fltVal val="0"/>
                                          </p:val>
                                        </p:tav>
                                        <p:tav tm="100000">
                                          <p:val>
                                            <p:strVal val="#ppt_h"/>
                                          </p:val>
                                        </p:tav>
                                      </p:tavLst>
                                    </p:anim>
                                    <p:anim calcmode="lin" valueType="num">
                                      <p:cBhvr>
                                        <p:cTn id="80" dur="500" fill="hold"/>
                                        <p:tgtEl>
                                          <p:spTgt spid="25"/>
                                        </p:tgtEl>
                                        <p:attrNameLst>
                                          <p:attrName>style.rotation</p:attrName>
                                        </p:attrNameLst>
                                      </p:cBhvr>
                                      <p:tavLst>
                                        <p:tav tm="0">
                                          <p:val>
                                            <p:fltVal val="360"/>
                                          </p:val>
                                        </p:tav>
                                        <p:tav tm="100000">
                                          <p:val>
                                            <p:fltVal val="0"/>
                                          </p:val>
                                        </p:tav>
                                      </p:tavLst>
                                    </p:anim>
                                    <p:animEffect transition="in" filter="fade">
                                      <p:cBhvr>
                                        <p:cTn id="81" dur="500"/>
                                        <p:tgtEl>
                                          <p:spTgt spid="25"/>
                                        </p:tgtEl>
                                      </p:cBhvr>
                                    </p:animEffect>
                                  </p:childTnLst>
                                </p:cTn>
                              </p:par>
                              <p:par>
                                <p:cTn id="82" presetID="49" presetClass="entr" presetSubtype="0" decel="100000" fill="hold" nodeType="with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anim calcmode="lin" valueType="num">
                                      <p:cBhvr>
                                        <p:cTn id="86" dur="500" fill="hold"/>
                                        <p:tgtEl>
                                          <p:spTgt spid="35"/>
                                        </p:tgtEl>
                                        <p:attrNameLst>
                                          <p:attrName>style.rotation</p:attrName>
                                        </p:attrNameLst>
                                      </p:cBhvr>
                                      <p:tavLst>
                                        <p:tav tm="0">
                                          <p:val>
                                            <p:fltVal val="360"/>
                                          </p:val>
                                        </p:tav>
                                        <p:tav tm="100000">
                                          <p:val>
                                            <p:fltVal val="0"/>
                                          </p:val>
                                        </p:tav>
                                      </p:tavLst>
                                    </p:anim>
                                    <p:animEffect transition="in" filter="fade">
                                      <p:cBhvr>
                                        <p:cTn id="87" dur="500"/>
                                        <p:tgtEl>
                                          <p:spTgt spid="35"/>
                                        </p:tgtEl>
                                      </p:cBhvr>
                                    </p:animEffect>
                                  </p:childTnLst>
                                </p:cTn>
                              </p:par>
                            </p:childTnLst>
                          </p:cTn>
                        </p:par>
                        <p:par>
                          <p:cTn id="88" fill="hold">
                            <p:stCondLst>
                              <p:cond delay="2500"/>
                            </p:stCondLst>
                            <p:childTnLst>
                              <p:par>
                                <p:cTn id="89" presetID="49" presetClass="entr" presetSubtype="0" decel="100000" fill="hold" grpId="0" nodeType="after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p:cTn id="91" dur="500" fill="hold"/>
                                        <p:tgtEl>
                                          <p:spTgt spid="17"/>
                                        </p:tgtEl>
                                        <p:attrNameLst>
                                          <p:attrName>ppt_w</p:attrName>
                                        </p:attrNameLst>
                                      </p:cBhvr>
                                      <p:tavLst>
                                        <p:tav tm="0">
                                          <p:val>
                                            <p:fltVal val="0"/>
                                          </p:val>
                                        </p:tav>
                                        <p:tav tm="100000">
                                          <p:val>
                                            <p:strVal val="#ppt_w"/>
                                          </p:val>
                                        </p:tav>
                                      </p:tavLst>
                                    </p:anim>
                                    <p:anim calcmode="lin" valueType="num">
                                      <p:cBhvr>
                                        <p:cTn id="92" dur="500" fill="hold"/>
                                        <p:tgtEl>
                                          <p:spTgt spid="17"/>
                                        </p:tgtEl>
                                        <p:attrNameLst>
                                          <p:attrName>ppt_h</p:attrName>
                                        </p:attrNameLst>
                                      </p:cBhvr>
                                      <p:tavLst>
                                        <p:tav tm="0">
                                          <p:val>
                                            <p:fltVal val="0"/>
                                          </p:val>
                                        </p:tav>
                                        <p:tav tm="100000">
                                          <p:val>
                                            <p:strVal val="#ppt_h"/>
                                          </p:val>
                                        </p:tav>
                                      </p:tavLst>
                                    </p:anim>
                                    <p:anim calcmode="lin" valueType="num">
                                      <p:cBhvr>
                                        <p:cTn id="93" dur="500" fill="hold"/>
                                        <p:tgtEl>
                                          <p:spTgt spid="17"/>
                                        </p:tgtEl>
                                        <p:attrNameLst>
                                          <p:attrName>style.rotation</p:attrName>
                                        </p:attrNameLst>
                                      </p:cBhvr>
                                      <p:tavLst>
                                        <p:tav tm="0">
                                          <p:val>
                                            <p:fltVal val="360"/>
                                          </p:val>
                                        </p:tav>
                                        <p:tav tm="100000">
                                          <p:val>
                                            <p:fltVal val="0"/>
                                          </p:val>
                                        </p:tav>
                                      </p:tavLst>
                                    </p:anim>
                                    <p:animEffect transition="in" filter="fade">
                                      <p:cBhvr>
                                        <p:cTn id="94" dur="500"/>
                                        <p:tgtEl>
                                          <p:spTgt spid="17"/>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500" fill="hold"/>
                                        <p:tgtEl>
                                          <p:spTgt spid="18"/>
                                        </p:tgtEl>
                                        <p:attrNameLst>
                                          <p:attrName>ppt_w</p:attrName>
                                        </p:attrNameLst>
                                      </p:cBhvr>
                                      <p:tavLst>
                                        <p:tav tm="0">
                                          <p:val>
                                            <p:fltVal val="0"/>
                                          </p:val>
                                        </p:tav>
                                        <p:tav tm="100000">
                                          <p:val>
                                            <p:strVal val="#ppt_w"/>
                                          </p:val>
                                        </p:tav>
                                      </p:tavLst>
                                    </p:anim>
                                    <p:anim calcmode="lin" valueType="num">
                                      <p:cBhvr>
                                        <p:cTn id="98" dur="500" fill="hold"/>
                                        <p:tgtEl>
                                          <p:spTgt spid="18"/>
                                        </p:tgtEl>
                                        <p:attrNameLst>
                                          <p:attrName>ppt_h</p:attrName>
                                        </p:attrNameLst>
                                      </p:cBhvr>
                                      <p:tavLst>
                                        <p:tav tm="0">
                                          <p:val>
                                            <p:fltVal val="0"/>
                                          </p:val>
                                        </p:tav>
                                        <p:tav tm="100000">
                                          <p:val>
                                            <p:strVal val="#ppt_h"/>
                                          </p:val>
                                        </p:tav>
                                      </p:tavLst>
                                    </p:anim>
                                    <p:anim calcmode="lin" valueType="num">
                                      <p:cBhvr>
                                        <p:cTn id="99" dur="500" fill="hold"/>
                                        <p:tgtEl>
                                          <p:spTgt spid="18"/>
                                        </p:tgtEl>
                                        <p:attrNameLst>
                                          <p:attrName>style.rotation</p:attrName>
                                        </p:attrNameLst>
                                      </p:cBhvr>
                                      <p:tavLst>
                                        <p:tav tm="0">
                                          <p:val>
                                            <p:fltVal val="360"/>
                                          </p:val>
                                        </p:tav>
                                        <p:tav tm="100000">
                                          <p:val>
                                            <p:fltVal val="0"/>
                                          </p:val>
                                        </p:tav>
                                      </p:tavLst>
                                    </p:anim>
                                    <p:animEffect transition="in" filter="fade">
                                      <p:cBhvr>
                                        <p:cTn id="100" dur="500"/>
                                        <p:tgtEl>
                                          <p:spTgt spid="18"/>
                                        </p:tgtEl>
                                      </p:cBhvr>
                                    </p:animEffect>
                                  </p:childTnLst>
                                </p:cTn>
                              </p:par>
                              <p:par>
                                <p:cTn id="101" presetID="49" presetClass="entr" presetSubtype="0" decel="100000" fill="hold" nodeType="withEffect">
                                  <p:stCondLst>
                                    <p:cond delay="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500" fill="hold"/>
                                        <p:tgtEl>
                                          <p:spTgt spid="19"/>
                                        </p:tgtEl>
                                        <p:attrNameLst>
                                          <p:attrName>ppt_w</p:attrName>
                                        </p:attrNameLst>
                                      </p:cBhvr>
                                      <p:tavLst>
                                        <p:tav tm="0">
                                          <p:val>
                                            <p:fltVal val="0"/>
                                          </p:val>
                                        </p:tav>
                                        <p:tav tm="100000">
                                          <p:val>
                                            <p:strVal val="#ppt_w"/>
                                          </p:val>
                                        </p:tav>
                                      </p:tavLst>
                                    </p:anim>
                                    <p:anim calcmode="lin" valueType="num">
                                      <p:cBhvr>
                                        <p:cTn id="104" dur="500" fill="hold"/>
                                        <p:tgtEl>
                                          <p:spTgt spid="19"/>
                                        </p:tgtEl>
                                        <p:attrNameLst>
                                          <p:attrName>ppt_h</p:attrName>
                                        </p:attrNameLst>
                                      </p:cBhvr>
                                      <p:tavLst>
                                        <p:tav tm="0">
                                          <p:val>
                                            <p:fltVal val="0"/>
                                          </p:val>
                                        </p:tav>
                                        <p:tav tm="100000">
                                          <p:val>
                                            <p:strVal val="#ppt_h"/>
                                          </p:val>
                                        </p:tav>
                                      </p:tavLst>
                                    </p:anim>
                                    <p:anim calcmode="lin" valueType="num">
                                      <p:cBhvr>
                                        <p:cTn id="105" dur="500" fill="hold"/>
                                        <p:tgtEl>
                                          <p:spTgt spid="19"/>
                                        </p:tgtEl>
                                        <p:attrNameLst>
                                          <p:attrName>style.rotation</p:attrName>
                                        </p:attrNameLst>
                                      </p:cBhvr>
                                      <p:tavLst>
                                        <p:tav tm="0">
                                          <p:val>
                                            <p:fltVal val="360"/>
                                          </p:val>
                                        </p:tav>
                                        <p:tav tm="100000">
                                          <p:val>
                                            <p:fltVal val="0"/>
                                          </p:val>
                                        </p:tav>
                                      </p:tavLst>
                                    </p:anim>
                                    <p:animEffect transition="in" filter="fade">
                                      <p:cBhvr>
                                        <p:cTn id="106" dur="500"/>
                                        <p:tgtEl>
                                          <p:spTgt spid="19"/>
                                        </p:tgtEl>
                                      </p:cBhvr>
                                    </p:animEffect>
                                  </p:childTnLst>
                                </p:cTn>
                              </p:par>
                              <p:par>
                                <p:cTn id="107" presetID="49" presetClass="entr" presetSubtype="0" decel="100000" fill="hold" nodeType="with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p:cTn id="109" dur="500" fill="hold"/>
                                        <p:tgtEl>
                                          <p:spTgt spid="43"/>
                                        </p:tgtEl>
                                        <p:attrNameLst>
                                          <p:attrName>ppt_w</p:attrName>
                                        </p:attrNameLst>
                                      </p:cBhvr>
                                      <p:tavLst>
                                        <p:tav tm="0">
                                          <p:val>
                                            <p:fltVal val="0"/>
                                          </p:val>
                                        </p:tav>
                                        <p:tav tm="100000">
                                          <p:val>
                                            <p:strVal val="#ppt_w"/>
                                          </p:val>
                                        </p:tav>
                                      </p:tavLst>
                                    </p:anim>
                                    <p:anim calcmode="lin" valueType="num">
                                      <p:cBhvr>
                                        <p:cTn id="110" dur="500" fill="hold"/>
                                        <p:tgtEl>
                                          <p:spTgt spid="43"/>
                                        </p:tgtEl>
                                        <p:attrNameLst>
                                          <p:attrName>ppt_h</p:attrName>
                                        </p:attrNameLst>
                                      </p:cBhvr>
                                      <p:tavLst>
                                        <p:tav tm="0">
                                          <p:val>
                                            <p:fltVal val="0"/>
                                          </p:val>
                                        </p:tav>
                                        <p:tav tm="100000">
                                          <p:val>
                                            <p:strVal val="#ppt_h"/>
                                          </p:val>
                                        </p:tav>
                                      </p:tavLst>
                                    </p:anim>
                                    <p:anim calcmode="lin" valueType="num">
                                      <p:cBhvr>
                                        <p:cTn id="111" dur="500" fill="hold"/>
                                        <p:tgtEl>
                                          <p:spTgt spid="43"/>
                                        </p:tgtEl>
                                        <p:attrNameLst>
                                          <p:attrName>style.rotation</p:attrName>
                                        </p:attrNameLst>
                                      </p:cBhvr>
                                      <p:tavLst>
                                        <p:tav tm="0">
                                          <p:val>
                                            <p:fltVal val="360"/>
                                          </p:val>
                                        </p:tav>
                                        <p:tav tm="100000">
                                          <p:val>
                                            <p:fltVal val="0"/>
                                          </p:val>
                                        </p:tav>
                                      </p:tavLst>
                                    </p:anim>
                                    <p:animEffect transition="in" filter="fade">
                                      <p:cBhvr>
                                        <p:cTn id="1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10" grpId="0" bldLvl="0" animBg="1"/>
      <p:bldP spid="11" grpId="0" bldLvl="0" animBg="1"/>
      <p:bldP spid="23" grpId="0" bldLvl="0" animBg="1"/>
      <p:bldP spid="24" grpId="0" bldLvl="0" animBg="1"/>
      <p:bldP spid="17" grpId="0" bldLvl="0" animBg="1"/>
      <p:bldP spid="1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lstStyle/>
            <a:p>
              <a:pPr algn="dist"/>
              <a:r>
                <a:rPr lang="zh-CN" altLang="en-US" sz="2000" dirty="0">
                  <a:solidFill>
                    <a:srgbClr val="D4BB76"/>
                  </a:solidFill>
                  <a:cs typeface="+mn-ea"/>
                  <a:sym typeface="+mn-lt"/>
                </a:rPr>
                <a:t>桌面挂件</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8" name="文本框 7"/>
          <p:cNvSpPr txBox="1"/>
          <p:nvPr/>
        </p:nvSpPr>
        <p:spPr>
          <a:xfrm>
            <a:off x="1824355" y="1399540"/>
            <a:ext cx="2973070" cy="902970"/>
          </a:xfrm>
          <a:prstGeom prst="rect">
            <a:avLst/>
          </a:prstGeom>
          <a:noFill/>
        </p:spPr>
        <p:txBody>
          <a:bodyPr wrap="square">
            <a:spAutoFit/>
          </a:bodyPr>
          <a:lstStyle/>
          <a:p>
            <a:r>
              <a:rPr lang="zh-CN" altLang="en-US" dirty="0">
                <a:solidFill>
                  <a:srgbClr val="D4BB76"/>
                </a:solidFill>
                <a:cs typeface="+mn-ea"/>
                <a:sym typeface="+mn-lt"/>
              </a:rPr>
              <a:t>主要功能：</a:t>
            </a:r>
            <a:endParaRPr lang="zh-CN" altLang="en-US" dirty="0">
              <a:solidFill>
                <a:srgbClr val="D4BB76"/>
              </a:solidFill>
              <a:cs typeface="+mn-ea"/>
              <a:sym typeface="+mn-lt"/>
            </a:endParaRPr>
          </a:p>
          <a:p>
            <a:r>
              <a:rPr lang="zh-CN" altLang="en-US" dirty="0">
                <a:solidFill>
                  <a:srgbClr val="D4BB76"/>
                </a:solidFill>
                <a:cs typeface="+mn-ea"/>
                <a:sym typeface="+mn-lt"/>
              </a:rPr>
              <a:t>提升用户软件使用体验</a:t>
            </a:r>
            <a:endParaRPr lang="zh-CN" altLang="en-US" dirty="0">
              <a:solidFill>
                <a:srgbClr val="D4BB76"/>
              </a:solidFill>
              <a:cs typeface="+mn-ea"/>
              <a:sym typeface="+mn-lt"/>
            </a:endParaRPr>
          </a:p>
          <a:p>
            <a:endParaRPr lang="zh-CN" altLang="en-US" sz="1600" dirty="0">
              <a:solidFill>
                <a:srgbClr val="D4BB76"/>
              </a:solidFill>
              <a:cs typeface="+mn-ea"/>
              <a:sym typeface="+mn-lt"/>
            </a:endParaRPr>
          </a:p>
        </p:txBody>
      </p:sp>
      <p:pic>
        <p:nvPicPr>
          <p:cNvPr id="9" name="图片 8"/>
          <p:cNvPicPr>
            <a:picLocks noChangeAspect="1"/>
          </p:cNvPicPr>
          <p:nvPr/>
        </p:nvPicPr>
        <p:blipFill>
          <a:blip r:embed="rId1"/>
          <a:stretch>
            <a:fillRect/>
          </a:stretch>
        </p:blipFill>
        <p:spPr>
          <a:xfrm>
            <a:off x="6733636" y="1365682"/>
            <a:ext cx="2103302" cy="434378"/>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070" y="3216546"/>
            <a:ext cx="1397979" cy="1365572"/>
          </a:xfrm>
          <a:prstGeom prst="rect">
            <a:avLst/>
          </a:prstGeom>
        </p:spPr>
      </p:pic>
      <p:sp>
        <p:nvSpPr>
          <p:cNvPr id="11" name="文本框 10"/>
          <p:cNvSpPr txBox="1"/>
          <p:nvPr/>
        </p:nvSpPr>
        <p:spPr>
          <a:xfrm>
            <a:off x="2547864" y="4770808"/>
            <a:ext cx="132104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D4BB76"/>
                </a:solidFill>
                <a:effectLst/>
                <a:uLnTx/>
                <a:uFillTx/>
                <a:latin typeface="微软雅黑" panose="020B0503020204020204" pitchFamily="34" charset="-122"/>
                <a:ea typeface="微软雅黑" panose="020B0503020204020204" pitchFamily="34" charset="-122"/>
                <a:cs typeface="+mn-ea"/>
                <a:sym typeface="+mn-lt"/>
              </a:rPr>
              <a:t>桌面挂件图标</a:t>
            </a:r>
            <a:endParaRPr kumimoji="0" lang="en-US" altLang="zh-CN" sz="1200" b="0" i="0" u="none" strike="noStrike" kern="1200" cap="none" spc="0" normalizeH="0" baseline="0" noProof="0" dirty="0">
              <a:ln>
                <a:noFill/>
              </a:ln>
              <a:solidFill>
                <a:srgbClr val="D4BB76"/>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7249795" y="2162732"/>
            <a:ext cx="132104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D4BB76"/>
                </a:solidFill>
                <a:effectLst/>
                <a:uLnTx/>
                <a:uFillTx/>
                <a:latin typeface="微软雅黑" panose="020B0503020204020204" pitchFamily="34" charset="-122"/>
                <a:ea typeface="微软雅黑" panose="020B0503020204020204" pitchFamily="34" charset="-122"/>
                <a:cs typeface="+mn-ea"/>
                <a:sym typeface="+mn-lt"/>
              </a:rPr>
              <a:t>退出桌面挂件</a:t>
            </a:r>
            <a:endParaRPr kumimoji="0" lang="en-US" altLang="zh-CN" sz="1200" b="0" i="0" u="none" strike="noStrike" kern="1200" cap="none" spc="0" normalizeH="0" baseline="0" noProof="0" dirty="0">
              <a:ln>
                <a:noFill/>
              </a:ln>
              <a:solidFill>
                <a:srgbClr val="D4BB76"/>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5540375" y="2439670"/>
            <a:ext cx="4609465" cy="3676650"/>
          </a:xfrm>
          <a:prstGeom prst="rect">
            <a:avLst/>
          </a:prstGeom>
          <a:noFill/>
        </p:spPr>
        <p:txBody>
          <a:bodyPr wrap="square" rtlCol="0">
            <a:spAutoFit/>
          </a:bodyPr>
          <a:p>
            <a:endParaRPr lang="zh-CN" altLang="en-US" dirty="0">
              <a:solidFill>
                <a:srgbClr val="D4BB76"/>
              </a:solidFill>
              <a:cs typeface="+mn-ea"/>
              <a:sym typeface="+mn-lt"/>
            </a:endParaRPr>
          </a:p>
          <a:p>
            <a:r>
              <a:rPr lang="zh-CN" altLang="en-US" dirty="0">
                <a:solidFill>
                  <a:srgbClr val="D4BB76"/>
                </a:solidFill>
                <a:cs typeface="+mn-ea"/>
                <a:sym typeface="+mn-lt"/>
              </a:rPr>
              <a:t>功能描述：</a:t>
            </a:r>
            <a:endParaRPr lang="zh-CN" altLang="en-US" dirty="0">
              <a:solidFill>
                <a:srgbClr val="D4BB76"/>
              </a:solidFill>
              <a:cs typeface="+mn-ea"/>
              <a:sym typeface="+mn-lt"/>
            </a:endParaRPr>
          </a:p>
          <a:p>
            <a:r>
              <a:rPr lang="zh-CN" altLang="en-US" dirty="0">
                <a:solidFill>
                  <a:srgbClr val="D4BB76"/>
                </a:solidFill>
                <a:cs typeface="+mn-ea"/>
                <a:sym typeface="+mn-lt"/>
              </a:rPr>
              <a:t>考虑到北邮学子热心学习，并且经常性地高频率使用电脑</a:t>
            </a:r>
            <a:r>
              <a:rPr lang="en-US" altLang="zh-CN" dirty="0">
                <a:solidFill>
                  <a:srgbClr val="D4BB76"/>
                </a:solidFill>
                <a:cs typeface="+mn-ea"/>
                <a:sym typeface="+mn-lt"/>
              </a:rPr>
              <a:t>——</a:t>
            </a:r>
            <a:r>
              <a:rPr lang="zh-CN" altLang="en-US" dirty="0">
                <a:solidFill>
                  <a:srgbClr val="D4BB76"/>
                </a:solidFill>
                <a:cs typeface="+mn-ea"/>
                <a:sym typeface="+mn-lt"/>
              </a:rPr>
              <a:t>用户桌面可能在同一时间段内打开大量的网页和应用界面，为了优化用户体验，我们设计了在不需要使用邮学小帮手时用户可以切换地桌面小挂件模式。桌面小挂件不仅节约桌面空间，并且可以长按鼠标左键进行随时移动。当用户想要继续使用邮学小帮手时，只需点击右键即可弹出操作界面。当用户想退出邮学小帮手时，在任务栏找到邮学小帮手图标点击退出即可。</a:t>
            </a:r>
            <a:endParaRPr lang="zh-CN" altLang="en-US" dirty="0">
              <a:solidFill>
                <a:srgbClr val="D4BB76"/>
              </a:solidFill>
              <a:cs typeface="+mn-ea"/>
              <a:sym typeface="+mn-lt"/>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55"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strVal val="#ppt_w*0.70"/>
                                          </p:val>
                                        </p:tav>
                                        <p:tav tm="100000">
                                          <p:val>
                                            <p:strVal val="#ppt_w"/>
                                          </p:val>
                                        </p:tav>
                                      </p:tavLst>
                                    </p:anim>
                                    <p:anim calcmode="lin" valueType="num">
                                      <p:cBhvr>
                                        <p:cTn id="17" dur="1000" fill="hold"/>
                                        <p:tgtEl>
                                          <p:spTgt spid="9"/>
                                        </p:tgtEl>
                                        <p:attrNameLst>
                                          <p:attrName>ppt_h</p:attrName>
                                        </p:attrNameLst>
                                      </p:cBhvr>
                                      <p:tavLst>
                                        <p:tav tm="0">
                                          <p:val>
                                            <p:strVal val="#ppt_h"/>
                                          </p:val>
                                        </p:tav>
                                        <p:tav tm="100000">
                                          <p:val>
                                            <p:strVal val="#ppt_h"/>
                                          </p:val>
                                        </p:tav>
                                      </p:tavLst>
                                    </p:anim>
                                    <p:animEffect transition="in" filter="fade">
                                      <p:cBhvr>
                                        <p:cTn id="18" dur="1000"/>
                                        <p:tgtEl>
                                          <p:spTgt spid="9"/>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strVal val="#ppt_w*0.70"/>
                                          </p:val>
                                        </p:tav>
                                        <p:tav tm="100000">
                                          <p:val>
                                            <p:strVal val="#ppt_w"/>
                                          </p:val>
                                        </p:tav>
                                      </p:tavLst>
                                    </p:anim>
                                    <p:anim calcmode="lin" valueType="num">
                                      <p:cBhvr>
                                        <p:cTn id="22" dur="1000" fill="hold"/>
                                        <p:tgtEl>
                                          <p:spTgt spid="12"/>
                                        </p:tgtEl>
                                        <p:attrNameLst>
                                          <p:attrName>ppt_h</p:attrName>
                                        </p:attrNameLst>
                                      </p:cBhvr>
                                      <p:tavLst>
                                        <p:tav tm="0">
                                          <p:val>
                                            <p:strVal val="#ppt_h"/>
                                          </p:val>
                                        </p:tav>
                                        <p:tav tm="100000">
                                          <p:val>
                                            <p:strVal val="#ppt_h"/>
                                          </p:val>
                                        </p:tav>
                                      </p:tavLst>
                                    </p:anim>
                                    <p:animEffect transition="in" filter="fade">
                                      <p:cBhvr>
                                        <p:cTn id="23" dur="1000"/>
                                        <p:tgtEl>
                                          <p:spTgt spid="12"/>
                                        </p:tgtEl>
                                      </p:cBhvr>
                                    </p:animEffect>
                                  </p:childTnLst>
                                </p:cTn>
                              </p:par>
                              <p:par>
                                <p:cTn id="24" presetID="55"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0" fill="hold"/>
                                        <p:tgtEl>
                                          <p:spTgt spid="10"/>
                                        </p:tgtEl>
                                        <p:attrNameLst>
                                          <p:attrName>ppt_w</p:attrName>
                                        </p:attrNameLst>
                                      </p:cBhvr>
                                      <p:tavLst>
                                        <p:tav tm="0">
                                          <p:val>
                                            <p:strVal val="#ppt_w*0.70"/>
                                          </p:val>
                                        </p:tav>
                                        <p:tav tm="100000">
                                          <p:val>
                                            <p:strVal val="#ppt_w"/>
                                          </p:val>
                                        </p:tav>
                                      </p:tavLst>
                                    </p:anim>
                                    <p:anim calcmode="lin" valueType="num">
                                      <p:cBhvr>
                                        <p:cTn id="27" dur="1000" fill="hold"/>
                                        <p:tgtEl>
                                          <p:spTgt spid="10"/>
                                        </p:tgtEl>
                                        <p:attrNameLst>
                                          <p:attrName>ppt_h</p:attrName>
                                        </p:attrNameLst>
                                      </p:cBhvr>
                                      <p:tavLst>
                                        <p:tav tm="0">
                                          <p:val>
                                            <p:strVal val="#ppt_h"/>
                                          </p:val>
                                        </p:tav>
                                        <p:tav tm="100000">
                                          <p:val>
                                            <p:strVal val="#ppt_h"/>
                                          </p:val>
                                        </p:tav>
                                      </p:tavLst>
                                    </p:anim>
                                    <p:animEffect transition="in" filter="fade">
                                      <p:cBhvr>
                                        <p:cTn id="28" dur="1000"/>
                                        <p:tgtEl>
                                          <p:spTgt spid="10"/>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strVal val="#ppt_w*0.70"/>
                                          </p:val>
                                        </p:tav>
                                        <p:tav tm="100000">
                                          <p:val>
                                            <p:strVal val="#ppt_w"/>
                                          </p:val>
                                        </p:tav>
                                      </p:tavLst>
                                    </p:anim>
                                    <p:anim calcmode="lin" valueType="num">
                                      <p:cBhvr>
                                        <p:cTn id="32" dur="1000" fill="hold"/>
                                        <p:tgtEl>
                                          <p:spTgt spid="11"/>
                                        </p:tgtEl>
                                        <p:attrNameLst>
                                          <p:attrName>ppt_h</p:attrName>
                                        </p:attrNameLst>
                                      </p:cBhvr>
                                      <p:tavLst>
                                        <p:tav tm="0">
                                          <p:val>
                                            <p:strVal val="#ppt_h"/>
                                          </p:val>
                                        </p:tav>
                                        <p:tav tm="100000">
                                          <p:val>
                                            <p:strVal val="#ppt_h"/>
                                          </p:val>
                                        </p:tav>
                                      </p:tavLst>
                                    </p:anim>
                                    <p:animEffect transition="in" filter="fade">
                                      <p:cBhvr>
                                        <p:cTn id="33" dur="1000"/>
                                        <p:tgtEl>
                                          <p:spTgt spid="11"/>
                                        </p:tgtEl>
                                      </p:cBhvr>
                                    </p:animEffect>
                                  </p:childTnLst>
                                </p:cTn>
                              </p:par>
                            </p:childTnLst>
                          </p:cTn>
                        </p:par>
                        <p:par>
                          <p:cTn id="34" fill="hold">
                            <p:stCondLst>
                              <p:cond delay="2000"/>
                            </p:stCondLst>
                            <p:childTnLst>
                              <p:par>
                                <p:cTn id="35" presetID="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8"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p>
              <a:r>
                <a:rPr lang="zh-CN" altLang="en-US" sz="2000" dirty="0">
                  <a:gradFill flip="none" rotWithShape="1">
                    <a:gsLst>
                      <a:gs pos="0">
                        <a:srgbClr val="DECB96"/>
                      </a:gs>
                      <a:gs pos="100000">
                        <a:srgbClr val="C89324"/>
                      </a:gs>
                    </a:gsLst>
                    <a:lin ang="16200000" scaled="1"/>
                    <a:tileRect/>
                  </a:gradFill>
                  <a:cs typeface="+mn-ea"/>
                  <a:sym typeface="+mn-lt"/>
                </a:rPr>
                <a:t>关键代码</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pic>
        <p:nvPicPr>
          <p:cNvPr id="2" name="图片 1"/>
          <p:cNvPicPr>
            <a:picLocks noChangeAspect="1"/>
          </p:cNvPicPr>
          <p:nvPr/>
        </p:nvPicPr>
        <p:blipFill>
          <a:blip r:embed="rId1"/>
          <a:stretch>
            <a:fillRect/>
          </a:stretch>
        </p:blipFill>
        <p:spPr>
          <a:xfrm>
            <a:off x="1536065" y="1097915"/>
            <a:ext cx="3971290" cy="2535555"/>
          </a:xfrm>
          <a:prstGeom prst="rect">
            <a:avLst/>
          </a:prstGeom>
        </p:spPr>
      </p:pic>
      <p:sp>
        <p:nvSpPr>
          <p:cNvPr id="4" name="文本框 3"/>
          <p:cNvSpPr txBox="1"/>
          <p:nvPr/>
        </p:nvSpPr>
        <p:spPr>
          <a:xfrm>
            <a:off x="1027430" y="1350645"/>
            <a:ext cx="441960" cy="2030730"/>
          </a:xfrm>
          <a:prstGeom prst="rect">
            <a:avLst/>
          </a:prstGeom>
          <a:noFill/>
        </p:spPr>
        <p:txBody>
          <a:bodyPr wrap="square" rtlCol="0">
            <a:spAutoFit/>
          </a:bodyPr>
          <a:p>
            <a:r>
              <a:rPr lang="zh-CN" altLang="en-US">
                <a:solidFill>
                  <a:srgbClr val="EED53B"/>
                </a:solidFill>
              </a:rPr>
              <a:t>主菜单窗口建立</a:t>
            </a:r>
            <a:endParaRPr lang="zh-CN" altLang="en-US">
              <a:solidFill>
                <a:srgbClr val="EED53B"/>
              </a:solidFill>
            </a:endParaRPr>
          </a:p>
        </p:txBody>
      </p:sp>
      <p:pic>
        <p:nvPicPr>
          <p:cNvPr id="5" name="图片 4"/>
          <p:cNvPicPr>
            <a:picLocks noChangeAspect="1"/>
          </p:cNvPicPr>
          <p:nvPr/>
        </p:nvPicPr>
        <p:blipFill>
          <a:blip r:embed="rId2"/>
          <a:stretch>
            <a:fillRect/>
          </a:stretch>
        </p:blipFill>
        <p:spPr>
          <a:xfrm>
            <a:off x="6739255" y="1141095"/>
            <a:ext cx="4421505" cy="2449195"/>
          </a:xfrm>
          <a:prstGeom prst="rect">
            <a:avLst/>
          </a:prstGeom>
        </p:spPr>
      </p:pic>
      <p:sp>
        <p:nvSpPr>
          <p:cNvPr id="6" name="文本框 5"/>
          <p:cNvSpPr txBox="1"/>
          <p:nvPr/>
        </p:nvSpPr>
        <p:spPr>
          <a:xfrm>
            <a:off x="6146800" y="1350645"/>
            <a:ext cx="362585" cy="2030730"/>
          </a:xfrm>
          <a:prstGeom prst="rect">
            <a:avLst/>
          </a:prstGeom>
          <a:noFill/>
        </p:spPr>
        <p:txBody>
          <a:bodyPr wrap="square" rtlCol="0">
            <a:spAutoFit/>
          </a:bodyPr>
          <a:p>
            <a:r>
              <a:rPr lang="zh-CN" altLang="en-US">
                <a:solidFill>
                  <a:srgbClr val="EED53B"/>
                </a:solidFill>
              </a:rPr>
              <a:t>各部分函数封装</a:t>
            </a:r>
            <a:endParaRPr lang="zh-CN" altLang="en-US">
              <a:solidFill>
                <a:srgbClr val="EED53B"/>
              </a:solidFill>
            </a:endParaRPr>
          </a:p>
        </p:txBody>
      </p:sp>
      <p:pic>
        <p:nvPicPr>
          <p:cNvPr id="7" name="图片 6"/>
          <p:cNvPicPr>
            <a:picLocks noChangeAspect="1"/>
          </p:cNvPicPr>
          <p:nvPr/>
        </p:nvPicPr>
        <p:blipFill>
          <a:blip r:embed="rId3"/>
          <a:stretch>
            <a:fillRect/>
          </a:stretch>
        </p:blipFill>
        <p:spPr>
          <a:xfrm>
            <a:off x="1536065" y="4159885"/>
            <a:ext cx="3970655" cy="1766570"/>
          </a:xfrm>
          <a:prstGeom prst="rect">
            <a:avLst/>
          </a:prstGeom>
        </p:spPr>
      </p:pic>
      <p:sp>
        <p:nvSpPr>
          <p:cNvPr id="8" name="文本框 7"/>
          <p:cNvSpPr txBox="1"/>
          <p:nvPr/>
        </p:nvSpPr>
        <p:spPr>
          <a:xfrm>
            <a:off x="1042670" y="4302125"/>
            <a:ext cx="410845" cy="1482090"/>
          </a:xfrm>
          <a:prstGeom prst="rect">
            <a:avLst/>
          </a:prstGeom>
          <a:noFill/>
        </p:spPr>
        <p:txBody>
          <a:bodyPr wrap="square" rtlCol="0">
            <a:spAutoFit/>
          </a:bodyPr>
          <a:p>
            <a:r>
              <a:rPr lang="zh-CN" altLang="en-US">
                <a:solidFill>
                  <a:srgbClr val="EED53B"/>
                </a:solidFill>
              </a:rPr>
              <a:t>课程表显示</a:t>
            </a:r>
            <a:endParaRPr lang="zh-CN" altLang="en-US">
              <a:solidFill>
                <a:srgbClr val="EED53B"/>
              </a:solidFill>
            </a:endParaRPr>
          </a:p>
        </p:txBody>
      </p:sp>
      <p:pic>
        <p:nvPicPr>
          <p:cNvPr id="9" name="图片 8"/>
          <p:cNvPicPr>
            <a:picLocks noChangeAspect="1"/>
          </p:cNvPicPr>
          <p:nvPr/>
        </p:nvPicPr>
        <p:blipFill>
          <a:blip r:embed="rId4"/>
          <a:stretch>
            <a:fillRect/>
          </a:stretch>
        </p:blipFill>
        <p:spPr>
          <a:xfrm>
            <a:off x="6911975" y="4027805"/>
            <a:ext cx="3617595" cy="1938020"/>
          </a:xfrm>
          <a:prstGeom prst="rect">
            <a:avLst/>
          </a:prstGeom>
        </p:spPr>
      </p:pic>
      <p:sp>
        <p:nvSpPr>
          <p:cNvPr id="10" name="文本框 9"/>
          <p:cNvSpPr txBox="1"/>
          <p:nvPr/>
        </p:nvSpPr>
        <p:spPr>
          <a:xfrm>
            <a:off x="6146800" y="3981450"/>
            <a:ext cx="495935" cy="2030730"/>
          </a:xfrm>
          <a:prstGeom prst="rect">
            <a:avLst/>
          </a:prstGeom>
          <a:noFill/>
        </p:spPr>
        <p:txBody>
          <a:bodyPr wrap="square" rtlCol="0">
            <a:spAutoFit/>
          </a:bodyPr>
          <a:p>
            <a:r>
              <a:rPr lang="zh-CN" altLang="en-US">
                <a:solidFill>
                  <a:srgbClr val="EED53B"/>
                </a:solidFill>
              </a:rPr>
              <a:t>桌面小挂件实现</a:t>
            </a:r>
            <a:endParaRPr lang="zh-CN" altLang="en-US">
              <a:solidFill>
                <a:srgbClr val="EED53B"/>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800" decel="100000"/>
                                        <p:tgtEl>
                                          <p:spTgt spid="2"/>
                                        </p:tgtEl>
                                      </p:cBhvr>
                                    </p:animEffect>
                                    <p:anim calcmode="lin" valueType="num">
                                      <p:cBhvr>
                                        <p:cTn id="17" dur="800" decel="100000" fill="hold"/>
                                        <p:tgtEl>
                                          <p:spTgt spid="2"/>
                                        </p:tgtEl>
                                        <p:attrNameLst>
                                          <p:attrName>style.rotation</p:attrName>
                                        </p:attrNameLst>
                                      </p:cBhvr>
                                      <p:tavLst>
                                        <p:tav tm="0">
                                          <p:val>
                                            <p:fltVal val="-90"/>
                                          </p:val>
                                        </p:tav>
                                        <p:tav tm="100000">
                                          <p:val>
                                            <p:fltVal val="0"/>
                                          </p:val>
                                        </p:tav>
                                      </p:tavLst>
                                    </p:anim>
                                    <p:anim calcmode="lin" valueType="num">
                                      <p:cBhvr>
                                        <p:cTn id="18" dur="800" decel="100000" fill="hold"/>
                                        <p:tgtEl>
                                          <p:spTgt spid="2"/>
                                        </p:tgtEl>
                                        <p:attrNameLst>
                                          <p:attrName>ppt_x</p:attrName>
                                        </p:attrNameLst>
                                      </p:cBhvr>
                                      <p:tavLst>
                                        <p:tav tm="0">
                                          <p:val>
                                            <p:strVal val="#ppt_x+0.4"/>
                                          </p:val>
                                        </p:tav>
                                        <p:tav tm="100000">
                                          <p:val>
                                            <p:strVal val="#ppt_x-0.05"/>
                                          </p:val>
                                        </p:tav>
                                      </p:tavLst>
                                    </p:anim>
                                    <p:anim calcmode="lin" valueType="num">
                                      <p:cBhvr>
                                        <p:cTn id="19" dur="800" decel="100000" fill="hold"/>
                                        <p:tgtEl>
                                          <p:spTgt spid="2"/>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par>
                                <p:cTn id="22" presetID="3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800" decel="100000"/>
                                        <p:tgtEl>
                                          <p:spTgt spid="4"/>
                                        </p:tgtEl>
                                      </p:cBhvr>
                                    </p:animEffect>
                                    <p:anim calcmode="lin" valueType="num">
                                      <p:cBhvr>
                                        <p:cTn id="25" dur="800" decel="100000" fill="hold"/>
                                        <p:tgtEl>
                                          <p:spTgt spid="4"/>
                                        </p:tgtEl>
                                        <p:attrNameLst>
                                          <p:attrName>style.rotation</p:attrName>
                                        </p:attrNameLst>
                                      </p:cBhvr>
                                      <p:tavLst>
                                        <p:tav tm="0">
                                          <p:val>
                                            <p:fltVal val="-90"/>
                                          </p:val>
                                        </p:tav>
                                        <p:tav tm="100000">
                                          <p:val>
                                            <p:fltVal val="0"/>
                                          </p:val>
                                        </p:tav>
                                      </p:tavLst>
                                    </p:anim>
                                    <p:anim calcmode="lin" valueType="num">
                                      <p:cBhvr>
                                        <p:cTn id="26" dur="800" decel="100000" fill="hold"/>
                                        <p:tgtEl>
                                          <p:spTgt spid="4"/>
                                        </p:tgtEl>
                                        <p:attrNameLst>
                                          <p:attrName>ppt_x</p:attrName>
                                        </p:attrNameLst>
                                      </p:cBhvr>
                                      <p:tavLst>
                                        <p:tav tm="0">
                                          <p:val>
                                            <p:strVal val="#ppt_x+0.4"/>
                                          </p:val>
                                        </p:tav>
                                        <p:tav tm="100000">
                                          <p:val>
                                            <p:strVal val="#ppt_x-0.05"/>
                                          </p:val>
                                        </p:tav>
                                      </p:tavLst>
                                    </p:anim>
                                    <p:anim calcmode="lin" valueType="num">
                                      <p:cBhvr>
                                        <p:cTn id="27" dur="800" decel="100000" fill="hold"/>
                                        <p:tgtEl>
                                          <p:spTgt spid="4"/>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30" fill="hold">
                            <p:stCondLst>
                              <p:cond delay="2000"/>
                            </p:stCondLst>
                            <p:childTnLst>
                              <p:par>
                                <p:cTn id="31" presetID="30" presetClass="entr" presetSubtype="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800" decel="100000"/>
                                        <p:tgtEl>
                                          <p:spTgt spid="5"/>
                                        </p:tgtEl>
                                      </p:cBhvr>
                                    </p:animEffect>
                                    <p:anim calcmode="lin" valueType="num">
                                      <p:cBhvr>
                                        <p:cTn id="34" dur="800" decel="100000" fill="hold"/>
                                        <p:tgtEl>
                                          <p:spTgt spid="5"/>
                                        </p:tgtEl>
                                        <p:attrNameLst>
                                          <p:attrName>style.rotation</p:attrName>
                                        </p:attrNameLst>
                                      </p:cBhvr>
                                      <p:tavLst>
                                        <p:tav tm="0">
                                          <p:val>
                                            <p:fltVal val="-90"/>
                                          </p:val>
                                        </p:tav>
                                        <p:tav tm="100000">
                                          <p:val>
                                            <p:fltVal val="0"/>
                                          </p:val>
                                        </p:tav>
                                      </p:tavLst>
                                    </p:anim>
                                    <p:anim calcmode="lin" valueType="num">
                                      <p:cBhvr>
                                        <p:cTn id="35" dur="800" decel="100000" fill="hold"/>
                                        <p:tgtEl>
                                          <p:spTgt spid="5"/>
                                        </p:tgtEl>
                                        <p:attrNameLst>
                                          <p:attrName>ppt_x</p:attrName>
                                        </p:attrNameLst>
                                      </p:cBhvr>
                                      <p:tavLst>
                                        <p:tav tm="0">
                                          <p:val>
                                            <p:strVal val="#ppt_x+0.4"/>
                                          </p:val>
                                        </p:tav>
                                        <p:tav tm="100000">
                                          <p:val>
                                            <p:strVal val="#ppt_x-0.05"/>
                                          </p:val>
                                        </p:tav>
                                      </p:tavLst>
                                    </p:anim>
                                    <p:anim calcmode="lin" valueType="num">
                                      <p:cBhvr>
                                        <p:cTn id="36" dur="800" decel="100000" fill="hold"/>
                                        <p:tgtEl>
                                          <p:spTgt spid="5"/>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39" presetID="3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800" decel="100000"/>
                                        <p:tgtEl>
                                          <p:spTgt spid="6"/>
                                        </p:tgtEl>
                                      </p:cBhvr>
                                    </p:animEffect>
                                    <p:anim calcmode="lin" valueType="num">
                                      <p:cBhvr>
                                        <p:cTn id="42" dur="800" decel="100000" fill="hold"/>
                                        <p:tgtEl>
                                          <p:spTgt spid="6"/>
                                        </p:tgtEl>
                                        <p:attrNameLst>
                                          <p:attrName>style.rotation</p:attrName>
                                        </p:attrNameLst>
                                      </p:cBhvr>
                                      <p:tavLst>
                                        <p:tav tm="0">
                                          <p:val>
                                            <p:fltVal val="-90"/>
                                          </p:val>
                                        </p:tav>
                                        <p:tav tm="100000">
                                          <p:val>
                                            <p:fltVal val="0"/>
                                          </p:val>
                                        </p:tav>
                                      </p:tavLst>
                                    </p:anim>
                                    <p:anim calcmode="lin" valueType="num">
                                      <p:cBhvr>
                                        <p:cTn id="43" dur="800" decel="100000" fill="hold"/>
                                        <p:tgtEl>
                                          <p:spTgt spid="6"/>
                                        </p:tgtEl>
                                        <p:attrNameLst>
                                          <p:attrName>ppt_x</p:attrName>
                                        </p:attrNameLst>
                                      </p:cBhvr>
                                      <p:tavLst>
                                        <p:tav tm="0">
                                          <p:val>
                                            <p:strVal val="#ppt_x+0.4"/>
                                          </p:val>
                                        </p:tav>
                                        <p:tav tm="100000">
                                          <p:val>
                                            <p:strVal val="#ppt_x-0.05"/>
                                          </p:val>
                                        </p:tav>
                                      </p:tavLst>
                                    </p:anim>
                                    <p:anim calcmode="lin" valueType="num">
                                      <p:cBhvr>
                                        <p:cTn id="44" dur="800" decel="100000" fill="hold"/>
                                        <p:tgtEl>
                                          <p:spTgt spid="6"/>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par>
                          <p:cTn id="47" fill="hold">
                            <p:stCondLst>
                              <p:cond delay="3000"/>
                            </p:stCondLst>
                            <p:childTnLst>
                              <p:par>
                                <p:cTn id="48" presetID="3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800" decel="100000"/>
                                        <p:tgtEl>
                                          <p:spTgt spid="7"/>
                                        </p:tgtEl>
                                      </p:cBhvr>
                                    </p:animEffect>
                                    <p:anim calcmode="lin" valueType="num">
                                      <p:cBhvr>
                                        <p:cTn id="51" dur="800" decel="100000" fill="hold"/>
                                        <p:tgtEl>
                                          <p:spTgt spid="7"/>
                                        </p:tgtEl>
                                        <p:attrNameLst>
                                          <p:attrName>style.rotation</p:attrName>
                                        </p:attrNameLst>
                                      </p:cBhvr>
                                      <p:tavLst>
                                        <p:tav tm="0">
                                          <p:val>
                                            <p:fltVal val="-90"/>
                                          </p:val>
                                        </p:tav>
                                        <p:tav tm="100000">
                                          <p:val>
                                            <p:fltVal val="0"/>
                                          </p:val>
                                        </p:tav>
                                      </p:tavLst>
                                    </p:anim>
                                    <p:anim calcmode="lin" valueType="num">
                                      <p:cBhvr>
                                        <p:cTn id="52" dur="800" decel="100000" fill="hold"/>
                                        <p:tgtEl>
                                          <p:spTgt spid="7"/>
                                        </p:tgtEl>
                                        <p:attrNameLst>
                                          <p:attrName>ppt_x</p:attrName>
                                        </p:attrNameLst>
                                      </p:cBhvr>
                                      <p:tavLst>
                                        <p:tav tm="0">
                                          <p:val>
                                            <p:strVal val="#ppt_x+0.4"/>
                                          </p:val>
                                        </p:tav>
                                        <p:tav tm="100000">
                                          <p:val>
                                            <p:strVal val="#ppt_x-0.05"/>
                                          </p:val>
                                        </p:tav>
                                      </p:tavLst>
                                    </p:anim>
                                    <p:anim calcmode="lin" valueType="num">
                                      <p:cBhvr>
                                        <p:cTn id="53" dur="800" decel="100000" fill="hold"/>
                                        <p:tgtEl>
                                          <p:spTgt spid="7"/>
                                        </p:tgtEl>
                                        <p:attrNameLst>
                                          <p:attrName>ppt_y</p:attrName>
                                        </p:attrNameLst>
                                      </p:cBhvr>
                                      <p:tavLst>
                                        <p:tav tm="0">
                                          <p:val>
                                            <p:strVal val="#ppt_y-0.4"/>
                                          </p:val>
                                        </p:tav>
                                        <p:tav tm="100000">
                                          <p:val>
                                            <p:strVal val="#ppt_y+0.1"/>
                                          </p:val>
                                        </p:tav>
                                      </p:tavLst>
                                    </p:anim>
                                    <p:anim calcmode="lin" valueType="num">
                                      <p:cBhvr>
                                        <p:cTn id="54"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55"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56" presetID="3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800" decel="100000"/>
                                        <p:tgtEl>
                                          <p:spTgt spid="8"/>
                                        </p:tgtEl>
                                      </p:cBhvr>
                                    </p:animEffect>
                                    <p:anim calcmode="lin" valueType="num">
                                      <p:cBhvr>
                                        <p:cTn id="59" dur="800" decel="100000" fill="hold"/>
                                        <p:tgtEl>
                                          <p:spTgt spid="8"/>
                                        </p:tgtEl>
                                        <p:attrNameLst>
                                          <p:attrName>style.rotation</p:attrName>
                                        </p:attrNameLst>
                                      </p:cBhvr>
                                      <p:tavLst>
                                        <p:tav tm="0">
                                          <p:val>
                                            <p:fltVal val="-90"/>
                                          </p:val>
                                        </p:tav>
                                        <p:tav tm="100000">
                                          <p:val>
                                            <p:fltVal val="0"/>
                                          </p:val>
                                        </p:tav>
                                      </p:tavLst>
                                    </p:anim>
                                    <p:anim calcmode="lin" valueType="num">
                                      <p:cBhvr>
                                        <p:cTn id="60" dur="800" decel="100000" fill="hold"/>
                                        <p:tgtEl>
                                          <p:spTgt spid="8"/>
                                        </p:tgtEl>
                                        <p:attrNameLst>
                                          <p:attrName>ppt_x</p:attrName>
                                        </p:attrNameLst>
                                      </p:cBhvr>
                                      <p:tavLst>
                                        <p:tav tm="0">
                                          <p:val>
                                            <p:strVal val="#ppt_x+0.4"/>
                                          </p:val>
                                        </p:tav>
                                        <p:tav tm="100000">
                                          <p:val>
                                            <p:strVal val="#ppt_x-0.05"/>
                                          </p:val>
                                        </p:tav>
                                      </p:tavLst>
                                    </p:anim>
                                    <p:anim calcmode="lin" valueType="num">
                                      <p:cBhvr>
                                        <p:cTn id="61" dur="800" decel="100000" fill="hold"/>
                                        <p:tgtEl>
                                          <p:spTgt spid="8"/>
                                        </p:tgtEl>
                                        <p:attrNameLst>
                                          <p:attrName>ppt_y</p:attrName>
                                        </p:attrNameLst>
                                      </p:cBhvr>
                                      <p:tavLst>
                                        <p:tav tm="0">
                                          <p:val>
                                            <p:strVal val="#ppt_y-0.4"/>
                                          </p:val>
                                        </p:tav>
                                        <p:tav tm="100000">
                                          <p:val>
                                            <p:strVal val="#ppt_y+0.1"/>
                                          </p:val>
                                        </p:tav>
                                      </p:tavLst>
                                    </p:anim>
                                    <p:anim calcmode="lin" valueType="num">
                                      <p:cBhvr>
                                        <p:cTn id="62"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63"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par>
                          <p:cTn id="64" fill="hold">
                            <p:stCondLst>
                              <p:cond delay="4000"/>
                            </p:stCondLst>
                            <p:childTnLst>
                              <p:par>
                                <p:cTn id="65" presetID="30" presetClass="entr" presetSubtype="0" fill="hold"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800" decel="100000"/>
                                        <p:tgtEl>
                                          <p:spTgt spid="9"/>
                                        </p:tgtEl>
                                      </p:cBhvr>
                                    </p:animEffect>
                                    <p:anim calcmode="lin" valueType="num">
                                      <p:cBhvr>
                                        <p:cTn id="68" dur="800" decel="100000" fill="hold"/>
                                        <p:tgtEl>
                                          <p:spTgt spid="9"/>
                                        </p:tgtEl>
                                        <p:attrNameLst>
                                          <p:attrName>style.rotation</p:attrName>
                                        </p:attrNameLst>
                                      </p:cBhvr>
                                      <p:tavLst>
                                        <p:tav tm="0">
                                          <p:val>
                                            <p:fltVal val="-90"/>
                                          </p:val>
                                        </p:tav>
                                        <p:tav tm="100000">
                                          <p:val>
                                            <p:fltVal val="0"/>
                                          </p:val>
                                        </p:tav>
                                      </p:tavLst>
                                    </p:anim>
                                    <p:anim calcmode="lin" valueType="num">
                                      <p:cBhvr>
                                        <p:cTn id="69" dur="800" decel="100000" fill="hold"/>
                                        <p:tgtEl>
                                          <p:spTgt spid="9"/>
                                        </p:tgtEl>
                                        <p:attrNameLst>
                                          <p:attrName>ppt_x</p:attrName>
                                        </p:attrNameLst>
                                      </p:cBhvr>
                                      <p:tavLst>
                                        <p:tav tm="0">
                                          <p:val>
                                            <p:strVal val="#ppt_x+0.4"/>
                                          </p:val>
                                        </p:tav>
                                        <p:tav tm="100000">
                                          <p:val>
                                            <p:strVal val="#ppt_x-0.05"/>
                                          </p:val>
                                        </p:tav>
                                      </p:tavLst>
                                    </p:anim>
                                    <p:anim calcmode="lin" valueType="num">
                                      <p:cBhvr>
                                        <p:cTn id="70" dur="800" decel="100000" fill="hold"/>
                                        <p:tgtEl>
                                          <p:spTgt spid="9"/>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73" presetID="30"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800" decel="100000"/>
                                        <p:tgtEl>
                                          <p:spTgt spid="10"/>
                                        </p:tgtEl>
                                      </p:cBhvr>
                                    </p:animEffect>
                                    <p:anim calcmode="lin" valueType="num">
                                      <p:cBhvr>
                                        <p:cTn id="76" dur="800" decel="100000" fill="hold"/>
                                        <p:tgtEl>
                                          <p:spTgt spid="10"/>
                                        </p:tgtEl>
                                        <p:attrNameLst>
                                          <p:attrName>style.rotation</p:attrName>
                                        </p:attrNameLst>
                                      </p:cBhvr>
                                      <p:tavLst>
                                        <p:tav tm="0">
                                          <p:val>
                                            <p:fltVal val="-90"/>
                                          </p:val>
                                        </p:tav>
                                        <p:tav tm="100000">
                                          <p:val>
                                            <p:fltVal val="0"/>
                                          </p:val>
                                        </p:tav>
                                      </p:tavLst>
                                    </p:anim>
                                    <p:anim calcmode="lin" valueType="num">
                                      <p:cBhvr>
                                        <p:cTn id="77" dur="800" decel="100000" fill="hold"/>
                                        <p:tgtEl>
                                          <p:spTgt spid="10"/>
                                        </p:tgtEl>
                                        <p:attrNameLst>
                                          <p:attrName>ppt_x</p:attrName>
                                        </p:attrNameLst>
                                      </p:cBhvr>
                                      <p:tavLst>
                                        <p:tav tm="0">
                                          <p:val>
                                            <p:strVal val="#ppt_x+0.4"/>
                                          </p:val>
                                        </p:tav>
                                        <p:tav tm="100000">
                                          <p:val>
                                            <p:strVal val="#ppt_x-0.05"/>
                                          </p:val>
                                        </p:tav>
                                      </p:tavLst>
                                    </p:anim>
                                    <p:anim calcmode="lin" valueType="num">
                                      <p:cBhvr>
                                        <p:cTn id="78" dur="800" decel="100000" fill="hold"/>
                                        <p:tgtEl>
                                          <p:spTgt spid="10"/>
                                        </p:tgtEl>
                                        <p:attrNameLst>
                                          <p:attrName>ppt_y</p:attrName>
                                        </p:attrNameLst>
                                      </p:cBhvr>
                                      <p:tavLst>
                                        <p:tav tm="0">
                                          <p:val>
                                            <p:strVal val="#ppt_y-0.4"/>
                                          </p:val>
                                        </p:tav>
                                        <p:tav tm="100000">
                                          <p:val>
                                            <p:strVal val="#ppt_y+0.1"/>
                                          </p:val>
                                        </p:tav>
                                      </p:tavLst>
                                    </p:anim>
                                    <p:anim calcmode="lin" valueType="num">
                                      <p:cBhvr>
                                        <p:cTn id="79"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80"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图片包含 建筑物, 圆屋顶&#10;&#10;已生成高可信度的说明"/>
          <p:cNvPicPr>
            <a:picLocks noChangeAspect="1"/>
          </p:cNvPicPr>
          <p:nvPr/>
        </p:nvPicPr>
        <p:blipFill>
          <a:blip r:embed="rId1" cstate="screen"/>
          <a:stretch>
            <a:fillRect/>
          </a:stretch>
        </p:blipFill>
        <p:spPr>
          <a:xfrm>
            <a:off x="4911418" y="1974604"/>
            <a:ext cx="2263823" cy="2600563"/>
          </a:xfrm>
          <a:prstGeom prst="rect">
            <a:avLst/>
          </a:prstGeom>
        </p:spPr>
      </p:pic>
      <p:sp>
        <p:nvSpPr>
          <p:cNvPr id="4" name="文本框 3"/>
          <p:cNvSpPr txBox="1"/>
          <p:nvPr/>
        </p:nvSpPr>
        <p:spPr>
          <a:xfrm>
            <a:off x="5244724" y="2837190"/>
            <a:ext cx="1527036" cy="646331"/>
          </a:xfrm>
          <a:prstGeom prst="rect">
            <a:avLst/>
          </a:prstGeom>
          <a:noFill/>
        </p:spPr>
        <p:txBody>
          <a:bodyPr wrap="square" rtlCol="0">
            <a:spAutoFit/>
          </a:bodyPr>
          <a:lstStyle>
            <a:defPPr>
              <a:defRPr lang="zh-CN"/>
            </a:defPPr>
            <a:lvl1pPr algn="ctr">
              <a:defRPr sz="4400" b="1">
                <a:gradFill flip="none" rotWithShape="1">
                  <a:gsLst>
                    <a:gs pos="0">
                      <a:srgbClr val="DECB96"/>
                    </a:gs>
                    <a:gs pos="100000">
                      <a:srgbClr val="C89324"/>
                    </a:gs>
                  </a:gsLst>
                  <a:lin ang="16200000" scaled="1"/>
                  <a:tileRect/>
                </a:gradFill>
                <a:latin typeface="微软雅黑" panose="020B0503020204020204" pitchFamily="34" charset="-122"/>
                <a:ea typeface="微软雅黑" panose="020B0503020204020204" pitchFamily="34" charset="-122"/>
              </a:defRPr>
            </a:lvl1pPr>
          </a:lstStyle>
          <a:p>
            <a:pPr algn="dist"/>
            <a:r>
              <a:rPr lang="zh-CN" altLang="en-US" sz="3600" dirty="0">
                <a:latin typeface="+mn-lt"/>
                <a:ea typeface="+mn-ea"/>
                <a:cs typeface="+mn-ea"/>
                <a:sym typeface="+mn-lt"/>
              </a:rPr>
              <a:t>目录</a:t>
            </a:r>
            <a:endParaRPr lang="zh-CN" altLang="en-US" sz="3600" dirty="0">
              <a:latin typeface="+mn-lt"/>
              <a:ea typeface="+mn-ea"/>
              <a:cs typeface="+mn-ea"/>
              <a:sym typeface="+mn-lt"/>
            </a:endParaRPr>
          </a:p>
        </p:txBody>
      </p:sp>
      <p:cxnSp>
        <p:nvCxnSpPr>
          <p:cNvPr id="9" name="直接连接符 8"/>
          <p:cNvCxnSpPr/>
          <p:nvPr/>
        </p:nvCxnSpPr>
        <p:spPr>
          <a:xfrm>
            <a:off x="4133461" y="3247053"/>
            <a:ext cx="777957"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41699" y="3261049"/>
            <a:ext cx="777957"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7197901" y="3261049"/>
            <a:ext cx="777957"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089663" y="3275045"/>
            <a:ext cx="777957"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243801" y="2787334"/>
            <a:ext cx="890993" cy="1033551"/>
            <a:chOff x="1243801" y="2787334"/>
            <a:chExt cx="890993" cy="1033551"/>
          </a:xfrm>
        </p:grpSpPr>
        <p:grpSp>
          <p:nvGrpSpPr>
            <p:cNvPr id="10" name="组合 9"/>
            <p:cNvGrpSpPr/>
            <p:nvPr/>
          </p:nvGrpSpPr>
          <p:grpSpPr>
            <a:xfrm>
              <a:off x="1243801" y="2787334"/>
              <a:ext cx="890993" cy="1033551"/>
              <a:chOff x="3213538" y="2782669"/>
              <a:chExt cx="793102" cy="919998"/>
            </a:xfrm>
          </p:grpSpPr>
          <p:sp>
            <p:nvSpPr>
              <p:cNvPr id="11" name="六边形 10"/>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六边形 11"/>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矩形 23"/>
            <p:cNvSpPr/>
            <p:nvPr/>
          </p:nvSpPr>
          <p:spPr>
            <a:xfrm>
              <a:off x="1349611" y="2919180"/>
              <a:ext cx="704640" cy="722630"/>
            </a:xfrm>
            <a:prstGeom prst="rect">
              <a:avLst/>
            </a:prstGeom>
            <a:noFill/>
          </p:spPr>
          <p:txBody>
            <a:bodyPr wrap="square" rtlCol="0">
              <a:spAutoFit/>
            </a:bodyPr>
            <a:lstStyle/>
            <a:p>
              <a:r>
                <a:rPr lang="zh-CN" altLang="en-US" sz="2000" dirty="0">
                  <a:gradFill flip="none" rotWithShape="1">
                    <a:gsLst>
                      <a:gs pos="0">
                        <a:srgbClr val="DECB96"/>
                      </a:gs>
                      <a:gs pos="100000">
                        <a:srgbClr val="C89324"/>
                      </a:gs>
                    </a:gsLst>
                    <a:lin ang="16200000" scaled="1"/>
                    <a:tileRect/>
                  </a:gradFill>
                  <a:cs typeface="+mn-ea"/>
                  <a:sym typeface="+mn-lt"/>
                </a:rPr>
                <a:t>项目介绍</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grpSp>
        <p:nvGrpSpPr>
          <p:cNvPr id="2" name="组合 1"/>
          <p:cNvGrpSpPr/>
          <p:nvPr/>
        </p:nvGrpSpPr>
        <p:grpSpPr>
          <a:xfrm>
            <a:off x="3135563" y="2773338"/>
            <a:ext cx="890993" cy="1033551"/>
            <a:chOff x="3135563" y="2773338"/>
            <a:chExt cx="890993" cy="1033551"/>
          </a:xfrm>
        </p:grpSpPr>
        <p:grpSp>
          <p:nvGrpSpPr>
            <p:cNvPr id="7" name="组合 6"/>
            <p:cNvGrpSpPr/>
            <p:nvPr/>
          </p:nvGrpSpPr>
          <p:grpSpPr>
            <a:xfrm>
              <a:off x="3135563" y="2773338"/>
              <a:ext cx="890993" cy="1033551"/>
              <a:chOff x="3213538" y="2782669"/>
              <a:chExt cx="793102" cy="919998"/>
            </a:xfrm>
          </p:grpSpPr>
          <p:sp>
            <p:nvSpPr>
              <p:cNvPr id="5" name="六边形 4"/>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六边形 5"/>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5" name="矩形 24"/>
            <p:cNvSpPr/>
            <p:nvPr/>
          </p:nvSpPr>
          <p:spPr>
            <a:xfrm>
              <a:off x="3235503" y="2933176"/>
              <a:ext cx="704640" cy="722630"/>
            </a:xfrm>
            <a:prstGeom prst="rect">
              <a:avLst/>
            </a:prstGeom>
            <a:noFill/>
          </p:spPr>
          <p:txBody>
            <a:bodyPr wrap="square" rtlCol="0">
              <a:spAutoFit/>
            </a:bodyPr>
            <a:lstStyle/>
            <a:p>
              <a:r>
                <a:rPr lang="zh-CN" altLang="en-US" sz="2000" dirty="0">
                  <a:gradFill flip="none" rotWithShape="1">
                    <a:gsLst>
                      <a:gs pos="0">
                        <a:srgbClr val="DECB96"/>
                      </a:gs>
                      <a:gs pos="100000">
                        <a:srgbClr val="C89324"/>
                      </a:gs>
                    </a:gsLst>
                    <a:lin ang="16200000" scaled="1"/>
                    <a:tileRect/>
                  </a:gradFill>
                  <a:cs typeface="+mn-ea"/>
                  <a:sym typeface="+mn-lt"/>
                </a:rPr>
                <a:t>概要设计</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grpSp>
        <p:nvGrpSpPr>
          <p:cNvPr id="8" name="组合 7"/>
          <p:cNvGrpSpPr/>
          <p:nvPr/>
        </p:nvGrpSpPr>
        <p:grpSpPr>
          <a:xfrm>
            <a:off x="8082763" y="2787334"/>
            <a:ext cx="890993" cy="1033551"/>
            <a:chOff x="8082763" y="2787334"/>
            <a:chExt cx="890993" cy="1033551"/>
          </a:xfrm>
        </p:grpSpPr>
        <p:grpSp>
          <p:nvGrpSpPr>
            <p:cNvPr id="16" name="组合 15"/>
            <p:cNvGrpSpPr/>
            <p:nvPr/>
          </p:nvGrpSpPr>
          <p:grpSpPr>
            <a:xfrm flipH="1">
              <a:off x="8082763" y="2787334"/>
              <a:ext cx="890993" cy="1033551"/>
              <a:chOff x="3213538" y="2782669"/>
              <a:chExt cx="793102" cy="919998"/>
            </a:xfrm>
          </p:grpSpPr>
          <p:sp>
            <p:nvSpPr>
              <p:cNvPr id="22" name="六边形 21"/>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六边形 22"/>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矩形 25"/>
            <p:cNvSpPr/>
            <p:nvPr/>
          </p:nvSpPr>
          <p:spPr>
            <a:xfrm>
              <a:off x="8188553" y="2919180"/>
              <a:ext cx="704640" cy="722630"/>
            </a:xfrm>
            <a:prstGeom prst="rect">
              <a:avLst/>
            </a:prstGeom>
            <a:noFill/>
          </p:spPr>
          <p:txBody>
            <a:bodyPr wrap="square" rtlCol="0">
              <a:spAutoFit/>
            </a:bodyPr>
            <a:lstStyle/>
            <a:p>
              <a:r>
                <a:rPr lang="zh-CN" altLang="en-US" sz="2000" dirty="0">
                  <a:gradFill flip="none" rotWithShape="1">
                    <a:gsLst>
                      <a:gs pos="0">
                        <a:srgbClr val="DECB96"/>
                      </a:gs>
                      <a:gs pos="100000">
                        <a:srgbClr val="C89324"/>
                      </a:gs>
                    </a:gsLst>
                    <a:lin ang="16200000" scaled="1"/>
                    <a:tileRect/>
                  </a:gradFill>
                  <a:cs typeface="+mn-ea"/>
                  <a:sym typeface="+mn-lt"/>
                </a:rPr>
                <a:t>详细设计</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grpSp>
        <p:nvGrpSpPr>
          <p:cNvPr id="14" name="组合 13"/>
          <p:cNvGrpSpPr/>
          <p:nvPr/>
        </p:nvGrpSpPr>
        <p:grpSpPr>
          <a:xfrm>
            <a:off x="9974525" y="2801330"/>
            <a:ext cx="890993" cy="1033551"/>
            <a:chOff x="9974525" y="2801330"/>
            <a:chExt cx="890993" cy="1033551"/>
          </a:xfrm>
        </p:grpSpPr>
        <p:grpSp>
          <p:nvGrpSpPr>
            <p:cNvPr id="18" name="组合 17"/>
            <p:cNvGrpSpPr/>
            <p:nvPr/>
          </p:nvGrpSpPr>
          <p:grpSpPr>
            <a:xfrm flipH="1">
              <a:off x="9974525" y="2801330"/>
              <a:ext cx="890993" cy="1033551"/>
              <a:chOff x="3213538" y="2782669"/>
              <a:chExt cx="793102" cy="919998"/>
            </a:xfrm>
          </p:grpSpPr>
          <p:sp>
            <p:nvSpPr>
              <p:cNvPr id="20" name="六边形 1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六边形 2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矩形 26"/>
            <p:cNvSpPr/>
            <p:nvPr/>
          </p:nvSpPr>
          <p:spPr>
            <a:xfrm>
              <a:off x="10103139" y="2933176"/>
              <a:ext cx="704640" cy="722630"/>
            </a:xfrm>
            <a:prstGeom prst="rect">
              <a:avLst/>
            </a:prstGeom>
            <a:noFill/>
          </p:spPr>
          <p:txBody>
            <a:bodyPr wrap="square" rtlCol="0">
              <a:spAutoFit/>
            </a:bodyPr>
            <a:lstStyle/>
            <a:p>
              <a:r>
                <a:rPr lang="zh-CN" altLang="en-US" sz="2000" dirty="0">
                  <a:gradFill flip="none" rotWithShape="1">
                    <a:gsLst>
                      <a:gs pos="0">
                        <a:srgbClr val="DECB96"/>
                      </a:gs>
                      <a:gs pos="100000">
                        <a:srgbClr val="C89324"/>
                      </a:gs>
                    </a:gsLst>
                    <a:lin ang="16200000" scaled="1"/>
                    <a:tileRect/>
                  </a:gradFill>
                  <a:cs typeface="+mn-ea"/>
                  <a:sym typeface="+mn-lt"/>
                </a:rPr>
                <a:t>项目总结</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16" presetClass="entr" presetSubtype="2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2" presetClass="entr" presetSubtype="2"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right)">
                                      <p:cBhvr>
                                        <p:cTn id="36" dur="500"/>
                                        <p:tgtEl>
                                          <p:spTgt spid="13"/>
                                        </p:tgtEl>
                                      </p:cBhvr>
                                    </p:animEffect>
                                  </p:childTnLst>
                                </p:cTn>
                              </p:par>
                              <p:par>
                                <p:cTn id="37" presetID="22" presetClass="entr" presetSubtype="8"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par>
                          <p:cTn id="40" fill="hold">
                            <p:stCondLst>
                              <p:cond delay="3500"/>
                            </p:stCondLst>
                            <p:childTnLst>
                              <p:par>
                                <p:cTn id="41" presetID="47"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建筑物, 圆屋顶&#10;&#10;已生成高可信度的说明"/>
          <p:cNvPicPr>
            <a:picLocks noChangeAspect="1"/>
          </p:cNvPicPr>
          <p:nvPr/>
        </p:nvPicPr>
        <p:blipFill>
          <a:blip r:embed="rId1" cstate="screen"/>
          <a:stretch>
            <a:fillRect/>
          </a:stretch>
        </p:blipFill>
        <p:spPr>
          <a:xfrm>
            <a:off x="3881941" y="1096757"/>
            <a:ext cx="4060494" cy="4664486"/>
          </a:xfrm>
          <a:prstGeom prst="rect">
            <a:avLst/>
          </a:prstGeom>
        </p:spPr>
      </p:pic>
      <p:cxnSp>
        <p:nvCxnSpPr>
          <p:cNvPr id="4" name="直接连接符 3"/>
          <p:cNvCxnSpPr>
            <a:endCxn id="3" idx="1"/>
          </p:cNvCxnSpPr>
          <p:nvPr/>
        </p:nvCxnSpPr>
        <p:spPr>
          <a:xfrm>
            <a:off x="0" y="3429000"/>
            <a:ext cx="3881941"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3"/>
          </p:cNvCxnSpPr>
          <p:nvPr/>
        </p:nvCxnSpPr>
        <p:spPr>
          <a:xfrm>
            <a:off x="7942435" y="3429000"/>
            <a:ext cx="4249565"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076318" y="2386234"/>
            <a:ext cx="1620946" cy="646331"/>
          </a:xfrm>
          <a:prstGeom prst="rect">
            <a:avLst/>
          </a:prstGeom>
          <a:noFill/>
        </p:spPr>
        <p:txBody>
          <a:bodyPr wrap="square" rtlCol="0">
            <a:spAutoFit/>
          </a:bodyPr>
          <a:lstStyle>
            <a:defPPr>
              <a:defRPr lang="zh-CN"/>
            </a:defPPr>
            <a:lvl1pPr algn="ctr">
              <a:defRPr sz="4400" b="1">
                <a:gradFill flip="none" rotWithShape="1">
                  <a:gsLst>
                    <a:gs pos="0">
                      <a:srgbClr val="DECB96"/>
                    </a:gs>
                    <a:gs pos="100000">
                      <a:srgbClr val="C89324"/>
                    </a:gs>
                  </a:gsLst>
                  <a:lin ang="16200000" scaled="1"/>
                  <a:tileRect/>
                </a:gradFill>
                <a:latin typeface="微软雅黑" panose="020B0503020204020204" pitchFamily="34" charset="-122"/>
                <a:ea typeface="微软雅黑" panose="020B0503020204020204" pitchFamily="34" charset="-122"/>
              </a:defRPr>
            </a:lvl1pPr>
          </a:lstStyle>
          <a:p>
            <a:pPr algn="l"/>
            <a:r>
              <a:rPr lang="en-US" altLang="zh-CN" sz="3600" dirty="0">
                <a:latin typeface="+mn-lt"/>
                <a:ea typeface="+mn-ea"/>
                <a:cs typeface="+mn-ea"/>
                <a:sym typeface="+mn-lt"/>
              </a:rPr>
              <a:t>FOUR</a:t>
            </a:r>
            <a:endParaRPr lang="zh-CN" altLang="en-US" sz="3600" dirty="0">
              <a:latin typeface="+mn-lt"/>
              <a:ea typeface="+mn-ea"/>
              <a:cs typeface="+mn-ea"/>
              <a:sym typeface="+mn-lt"/>
            </a:endParaRPr>
          </a:p>
        </p:txBody>
      </p:sp>
      <p:sp>
        <p:nvSpPr>
          <p:cNvPr id="11" name="矩形 10"/>
          <p:cNvSpPr/>
          <p:nvPr/>
        </p:nvSpPr>
        <p:spPr>
          <a:xfrm>
            <a:off x="5167123" y="3032565"/>
            <a:ext cx="1317653" cy="417830"/>
          </a:xfrm>
          <a:prstGeom prst="rect">
            <a:avLst/>
          </a:prstGeom>
          <a:noFill/>
        </p:spPr>
        <p:txBody>
          <a:bodyPr wrap="square" rtlCol="0">
            <a:spAutoFit/>
          </a:bodyPr>
          <a:lstStyle/>
          <a:p>
            <a:pPr algn="dist"/>
            <a:r>
              <a:rPr lang="zh-CN" altLang="en-US" sz="2000" b="1" dirty="0">
                <a:gradFill flip="none" rotWithShape="1">
                  <a:gsLst>
                    <a:gs pos="0">
                      <a:srgbClr val="DECB96"/>
                    </a:gs>
                    <a:gs pos="100000">
                      <a:srgbClr val="C89324"/>
                    </a:gs>
                  </a:gsLst>
                  <a:lin ang="16200000" scaled="1"/>
                  <a:tileRect/>
                </a:gradFill>
                <a:cs typeface="+mn-ea"/>
                <a:sym typeface="+mn-lt"/>
              </a:rPr>
              <a:t>项目总结</a:t>
            </a:r>
            <a:endParaRPr lang="zh-CN" altLang="en-US" sz="2000" b="1" dirty="0">
              <a:gradFill flip="none" rotWithShape="1">
                <a:gsLst>
                  <a:gs pos="0">
                    <a:srgbClr val="DECB96"/>
                  </a:gs>
                  <a:gs pos="100000">
                    <a:srgbClr val="C89324"/>
                  </a:gs>
                </a:gsLst>
                <a:lin ang="16200000" scaled="1"/>
                <a:tileRect/>
              </a:gradFill>
              <a:cs typeface="+mn-ea"/>
              <a:sym typeface="+mn-lt"/>
            </a:endParaRPr>
          </a:p>
        </p:txBody>
      </p:sp>
      <p:sp>
        <p:nvSpPr>
          <p:cNvPr id="12" name="矩形 11"/>
          <p:cNvSpPr/>
          <p:nvPr/>
        </p:nvSpPr>
        <p:spPr>
          <a:xfrm>
            <a:off x="4775108" y="3428125"/>
            <a:ext cx="2223166" cy="594360"/>
          </a:xfrm>
          <a:prstGeom prst="rect">
            <a:avLst/>
          </a:prstGeom>
        </p:spPr>
        <p:txBody>
          <a:bodyPr wrap="square">
            <a:spAutoFit/>
          </a:bodyPr>
          <a:lstStyle/>
          <a:p>
            <a:pPr algn="ctr">
              <a:lnSpc>
                <a:spcPct val="150000"/>
              </a:lnSpc>
            </a:pPr>
            <a:r>
              <a:rPr lang="en-US" altLang="zh-CN" sz="1100" dirty="0">
                <a:solidFill>
                  <a:srgbClr val="DECB96"/>
                </a:solidFill>
                <a:cs typeface="+mn-ea"/>
                <a:sym typeface="+mn-lt"/>
              </a:rPr>
              <a:t>1</a:t>
            </a:r>
            <a:r>
              <a:rPr lang="zh-CN" altLang="en-US" sz="1100" dirty="0">
                <a:solidFill>
                  <a:srgbClr val="DECB96"/>
                </a:solidFill>
                <a:cs typeface="+mn-ea"/>
                <a:sym typeface="+mn-lt"/>
              </a:rPr>
              <a:t>、效果展示</a:t>
            </a:r>
            <a:endParaRPr lang="zh-CN" altLang="en-US" sz="1100" dirty="0">
              <a:solidFill>
                <a:srgbClr val="DECB96"/>
              </a:solidFill>
              <a:cs typeface="+mn-ea"/>
              <a:sym typeface="+mn-lt"/>
            </a:endParaRPr>
          </a:p>
          <a:p>
            <a:pPr algn="ctr">
              <a:lnSpc>
                <a:spcPct val="150000"/>
              </a:lnSpc>
            </a:pPr>
            <a:r>
              <a:rPr lang="en-US" altLang="zh-CN" sz="1100" dirty="0">
                <a:solidFill>
                  <a:srgbClr val="DECB96"/>
                </a:solidFill>
                <a:cs typeface="+mn-ea"/>
                <a:sym typeface="+mn-lt"/>
              </a:rPr>
              <a:t>2</a:t>
            </a:r>
            <a:r>
              <a:rPr lang="zh-CN" altLang="en-US" sz="1100" dirty="0">
                <a:solidFill>
                  <a:srgbClr val="DECB96"/>
                </a:solidFill>
                <a:cs typeface="+mn-ea"/>
                <a:sym typeface="+mn-lt"/>
              </a:rPr>
              <a:t>、问题总结</a:t>
            </a:r>
            <a:endParaRPr lang="zh-CN" altLang="en-US" sz="1100" dirty="0">
              <a:solidFill>
                <a:srgbClr val="DECB96"/>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2"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865505" y="1981835"/>
            <a:ext cx="3209925" cy="2058035"/>
          </a:xfrm>
          <a:prstGeom prst="rect">
            <a:avLst/>
          </a:prstGeom>
        </p:spPr>
      </p:pic>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p>
              <a:r>
                <a:rPr lang="zh-CN" altLang="en-US" sz="2000" dirty="0">
                  <a:gradFill flip="none" rotWithShape="1">
                    <a:gsLst>
                      <a:gs pos="0">
                        <a:srgbClr val="DECB96"/>
                      </a:gs>
                      <a:gs pos="100000">
                        <a:srgbClr val="C89324"/>
                      </a:gs>
                    </a:gsLst>
                    <a:lin ang="16200000" scaled="1"/>
                    <a:tileRect/>
                  </a:gradFill>
                  <a:cs typeface="+mn-ea"/>
                  <a:sym typeface="+mn-lt"/>
                </a:rPr>
                <a:t>效果展示</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5"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1441973" y="4511303"/>
            <a:ext cx="2056781" cy="1158240"/>
          </a:xfrm>
          <a:prstGeom prst="rect">
            <a:avLst/>
          </a:prstGeom>
        </p:spPr>
        <p:txBody>
          <a:bodyPr wrap="square">
            <a:spAutoFit/>
          </a:bodyPr>
          <a:p>
            <a:pPr>
              <a:lnSpc>
                <a:spcPct val="200000"/>
              </a:lnSpc>
            </a:pPr>
            <a:r>
              <a:rPr lang="zh-CN" altLang="en-US" sz="1400" b="1" dirty="0">
                <a:solidFill>
                  <a:srgbClr val="D4BB76"/>
                </a:solidFill>
                <a:cs typeface="+mn-ea"/>
                <a:sym typeface="+mn-lt"/>
              </a:rPr>
              <a:t>课程表显示界面</a:t>
            </a:r>
            <a:endParaRPr lang="en-US" sz="1050" dirty="0">
              <a:solidFill>
                <a:srgbClr val="D4BB76"/>
              </a:solidFill>
              <a:cs typeface="+mn-ea"/>
              <a:sym typeface="+mn-lt"/>
            </a:endParaRPr>
          </a:p>
          <a:p>
            <a:r>
              <a:rPr lang="zh-CN" altLang="en-US" sz="1050" dirty="0">
                <a:solidFill>
                  <a:srgbClr val="D4BB76"/>
                </a:solidFill>
                <a:cs typeface="+mn-ea"/>
                <a:sym typeface="+mn-lt"/>
              </a:rPr>
              <a:t>将自动获取的课程表信息按照周数显示在界面上，可选择不同周数查看课程表，也可以自定义背景和课程表字体颜色。</a:t>
            </a:r>
            <a:endParaRPr lang="zh-CN" altLang="en-US" sz="1050" dirty="0">
              <a:solidFill>
                <a:srgbClr val="D4BB76"/>
              </a:solidFill>
              <a:cs typeface="+mn-ea"/>
              <a:sym typeface="+mn-lt"/>
            </a:endParaRPr>
          </a:p>
        </p:txBody>
      </p:sp>
      <p:sp>
        <p:nvSpPr>
          <p:cNvPr id="6"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926987" y="4511303"/>
            <a:ext cx="2056781" cy="998220"/>
          </a:xfrm>
          <a:prstGeom prst="rect">
            <a:avLst/>
          </a:prstGeom>
        </p:spPr>
        <p:txBody>
          <a:bodyPr wrap="square">
            <a:spAutoFit/>
          </a:bodyPr>
          <a:p>
            <a:pPr>
              <a:lnSpc>
                <a:spcPct val="200000"/>
              </a:lnSpc>
            </a:pPr>
            <a:r>
              <a:rPr lang="zh-CN" altLang="en-US" sz="1400" b="1" dirty="0">
                <a:solidFill>
                  <a:srgbClr val="D4BB76"/>
                </a:solidFill>
                <a:cs typeface="+mn-ea"/>
                <a:sym typeface="+mn-lt"/>
              </a:rPr>
              <a:t>主操作界面</a:t>
            </a:r>
            <a:endParaRPr lang="en-US" sz="1050" dirty="0">
              <a:solidFill>
                <a:srgbClr val="D4BB76"/>
              </a:solidFill>
              <a:cs typeface="+mn-ea"/>
              <a:sym typeface="+mn-lt"/>
            </a:endParaRPr>
          </a:p>
          <a:p>
            <a:r>
              <a:rPr lang="zh-CN" altLang="en-US" sz="1050" dirty="0">
                <a:solidFill>
                  <a:srgbClr val="D4BB76"/>
                </a:solidFill>
                <a:cs typeface="+mn-ea"/>
                <a:sym typeface="+mn-lt"/>
              </a:rPr>
              <a:t>主要功能以按钮的形式呈现在主界面上，操作界面布局简洁，操作逻辑友善。</a:t>
            </a:r>
            <a:endParaRPr lang="zh-CN" altLang="en-US" sz="1050" dirty="0">
              <a:solidFill>
                <a:srgbClr val="D4BB76"/>
              </a:solidFill>
              <a:cs typeface="+mn-ea"/>
              <a:sym typeface="+mn-lt"/>
            </a:endParaRPr>
          </a:p>
        </p:txBody>
      </p:sp>
      <p:sp>
        <p:nvSpPr>
          <p:cNvPr id="7"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8504817" y="4511303"/>
            <a:ext cx="2056781" cy="1158240"/>
          </a:xfrm>
          <a:prstGeom prst="rect">
            <a:avLst/>
          </a:prstGeom>
        </p:spPr>
        <p:txBody>
          <a:bodyPr wrap="square">
            <a:spAutoFit/>
          </a:bodyPr>
          <a:p>
            <a:pPr>
              <a:lnSpc>
                <a:spcPct val="200000"/>
              </a:lnSpc>
            </a:pPr>
            <a:r>
              <a:rPr lang="zh-CN" altLang="en-US" sz="1400" b="1" dirty="0">
                <a:solidFill>
                  <a:srgbClr val="D4BB76"/>
                </a:solidFill>
                <a:cs typeface="+mn-ea"/>
                <a:sym typeface="+mn-lt"/>
              </a:rPr>
              <a:t>待办事项操作界面</a:t>
            </a:r>
            <a:endParaRPr lang="en-US" sz="1050" dirty="0">
              <a:solidFill>
                <a:srgbClr val="D4BB76"/>
              </a:solidFill>
              <a:cs typeface="+mn-ea"/>
              <a:sym typeface="+mn-lt"/>
            </a:endParaRPr>
          </a:p>
          <a:p>
            <a:r>
              <a:rPr lang="zh-CN" altLang="en-US" sz="1050" dirty="0">
                <a:solidFill>
                  <a:srgbClr val="D4BB76"/>
                </a:solidFill>
                <a:cs typeface="+mn-ea"/>
                <a:sym typeface="+mn-lt"/>
              </a:rPr>
              <a:t>与课程表显示界面逻辑类似，可按照周数查看待办事项，可对每一天的待办事项进行读取写入与清除，可以自定义背景。</a:t>
            </a:r>
            <a:endParaRPr lang="zh-CN" altLang="en-US" sz="1050" dirty="0">
              <a:solidFill>
                <a:srgbClr val="D4BB76"/>
              </a:solidFill>
              <a:cs typeface="+mn-ea"/>
              <a:sym typeface="+mn-lt"/>
            </a:endParaRPr>
          </a:p>
        </p:txBody>
      </p:sp>
      <p:pic>
        <p:nvPicPr>
          <p:cNvPr id="9" name="image95.png"/>
          <p:cNvPicPr>
            <a:picLocks noChangeAspect="1" noChangeArrowheads="1"/>
          </p:cNvPicPr>
          <p:nvPr/>
        </p:nvPicPr>
        <p:blipFill>
          <a:blip r:embed="rId2" cstate="screen">
            <a:grayscl/>
          </a:blip>
          <a:srcRect/>
          <a:stretch>
            <a:fillRect/>
          </a:stretch>
        </p:blipFill>
        <p:spPr bwMode="auto">
          <a:xfrm>
            <a:off x="3627755" y="1710690"/>
            <a:ext cx="4683760" cy="266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14:hiddenLine>
            </a:ext>
          </a:extLst>
        </p:spPr>
      </p:pic>
      <p:pic>
        <p:nvPicPr>
          <p:cNvPr id="11" name="图片 10"/>
          <p:cNvPicPr>
            <a:picLocks noChangeAspect="1"/>
          </p:cNvPicPr>
          <p:nvPr/>
        </p:nvPicPr>
        <p:blipFill>
          <a:blip r:embed="rId3"/>
          <a:stretch>
            <a:fillRect/>
          </a:stretch>
        </p:blipFill>
        <p:spPr>
          <a:xfrm>
            <a:off x="4182110" y="1812290"/>
            <a:ext cx="3545840" cy="2298065"/>
          </a:xfrm>
          <a:prstGeom prst="rect">
            <a:avLst/>
          </a:prstGeom>
        </p:spPr>
      </p:pic>
      <p:pic>
        <p:nvPicPr>
          <p:cNvPr id="13" name="图片 12"/>
          <p:cNvPicPr>
            <a:picLocks noChangeAspect="1"/>
          </p:cNvPicPr>
          <p:nvPr/>
        </p:nvPicPr>
        <p:blipFill>
          <a:blip r:embed="rId4"/>
          <a:stretch>
            <a:fillRect/>
          </a:stretch>
        </p:blipFill>
        <p:spPr>
          <a:xfrm>
            <a:off x="7850505" y="1978660"/>
            <a:ext cx="3364865" cy="2061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55"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1000" fill="hold"/>
                                        <p:tgtEl>
                                          <p:spTgt spid="12"/>
                                        </p:tgtEl>
                                        <p:attrNameLst>
                                          <p:attrName>ppt_w</p:attrName>
                                        </p:attrNameLst>
                                      </p:cBhvr>
                                      <p:tavLst>
                                        <p:tav tm="0">
                                          <p:val>
                                            <p:strVal val="#ppt_w*0.70"/>
                                          </p:val>
                                        </p:tav>
                                        <p:tav tm="100000">
                                          <p:val>
                                            <p:strVal val="#ppt_w"/>
                                          </p:val>
                                        </p:tav>
                                      </p:tavLst>
                                    </p:anim>
                                    <p:anim calcmode="lin" valueType="num">
                                      <p:cBhvr>
                                        <p:cTn id="17" dur="1000" fill="hold"/>
                                        <p:tgtEl>
                                          <p:spTgt spid="12"/>
                                        </p:tgtEl>
                                        <p:attrNameLst>
                                          <p:attrName>ppt_h</p:attrName>
                                        </p:attrNameLst>
                                      </p:cBhvr>
                                      <p:tavLst>
                                        <p:tav tm="0">
                                          <p:val>
                                            <p:strVal val="#ppt_h"/>
                                          </p:val>
                                        </p:tav>
                                        <p:tav tm="100000">
                                          <p:val>
                                            <p:strVal val="#ppt_h"/>
                                          </p:val>
                                        </p:tav>
                                      </p:tavLst>
                                    </p:anim>
                                    <p:animEffect transition="in" filter="fade">
                                      <p:cBhvr>
                                        <p:cTn id="18" dur="1000"/>
                                        <p:tgtEl>
                                          <p:spTgt spid="12"/>
                                        </p:tgtEl>
                                      </p:cBhvr>
                                    </p:animEffect>
                                  </p:childTnLst>
                                </p:cTn>
                              </p:par>
                              <p:par>
                                <p:cTn id="19" presetID="55"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strVal val="#ppt_w*0.70"/>
                                          </p:val>
                                        </p:tav>
                                        <p:tav tm="100000">
                                          <p:val>
                                            <p:strVal val="#ppt_w"/>
                                          </p:val>
                                        </p:tav>
                                      </p:tavLst>
                                    </p:anim>
                                    <p:anim calcmode="lin" valueType="num">
                                      <p:cBhvr>
                                        <p:cTn id="22" dur="1000" fill="hold"/>
                                        <p:tgtEl>
                                          <p:spTgt spid="9"/>
                                        </p:tgtEl>
                                        <p:attrNameLst>
                                          <p:attrName>ppt_h</p:attrName>
                                        </p:attrNameLst>
                                      </p:cBhvr>
                                      <p:tavLst>
                                        <p:tav tm="0">
                                          <p:val>
                                            <p:strVal val="#ppt_h"/>
                                          </p:val>
                                        </p:tav>
                                        <p:tav tm="100000">
                                          <p:val>
                                            <p:strVal val="#ppt_h"/>
                                          </p:val>
                                        </p:tav>
                                      </p:tavLst>
                                    </p:anim>
                                    <p:animEffect transition="in" filter="fade">
                                      <p:cBhvr>
                                        <p:cTn id="23" dur="1000"/>
                                        <p:tgtEl>
                                          <p:spTgt spid="9"/>
                                        </p:tgtEl>
                                      </p:cBhvr>
                                    </p:animEffect>
                                  </p:childTnLst>
                                </p:cTn>
                              </p:par>
                              <p:par>
                                <p:cTn id="24" presetID="55"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1000" fill="hold"/>
                                        <p:tgtEl>
                                          <p:spTgt spid="11"/>
                                        </p:tgtEl>
                                        <p:attrNameLst>
                                          <p:attrName>ppt_w</p:attrName>
                                        </p:attrNameLst>
                                      </p:cBhvr>
                                      <p:tavLst>
                                        <p:tav tm="0">
                                          <p:val>
                                            <p:strVal val="#ppt_w*0.70"/>
                                          </p:val>
                                        </p:tav>
                                        <p:tav tm="100000">
                                          <p:val>
                                            <p:strVal val="#ppt_w"/>
                                          </p:val>
                                        </p:tav>
                                      </p:tavLst>
                                    </p:anim>
                                    <p:anim calcmode="lin" valueType="num">
                                      <p:cBhvr>
                                        <p:cTn id="27" dur="1000" fill="hold"/>
                                        <p:tgtEl>
                                          <p:spTgt spid="11"/>
                                        </p:tgtEl>
                                        <p:attrNameLst>
                                          <p:attrName>ppt_h</p:attrName>
                                        </p:attrNameLst>
                                      </p:cBhvr>
                                      <p:tavLst>
                                        <p:tav tm="0">
                                          <p:val>
                                            <p:strVal val="#ppt_h"/>
                                          </p:val>
                                        </p:tav>
                                        <p:tav tm="100000">
                                          <p:val>
                                            <p:strVal val="#ppt_h"/>
                                          </p:val>
                                        </p:tav>
                                      </p:tavLst>
                                    </p:anim>
                                    <p:animEffect transition="in" filter="fade">
                                      <p:cBhvr>
                                        <p:cTn id="28" dur="1000"/>
                                        <p:tgtEl>
                                          <p:spTgt spid="11"/>
                                        </p:tgtEl>
                                      </p:cBhvr>
                                    </p:animEffect>
                                  </p:childTnLst>
                                </p:cTn>
                              </p:par>
                              <p:par>
                                <p:cTn id="29" presetID="55"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strVal val="#ppt_w*0.70"/>
                                          </p:val>
                                        </p:tav>
                                        <p:tav tm="100000">
                                          <p:val>
                                            <p:strVal val="#ppt_w"/>
                                          </p:val>
                                        </p:tav>
                                      </p:tavLst>
                                    </p:anim>
                                    <p:anim calcmode="lin" valueType="num">
                                      <p:cBhvr>
                                        <p:cTn id="32" dur="1000" fill="hold"/>
                                        <p:tgtEl>
                                          <p:spTgt spid="13"/>
                                        </p:tgtEl>
                                        <p:attrNameLst>
                                          <p:attrName>ppt_h</p:attrName>
                                        </p:attrNameLst>
                                      </p:cBhvr>
                                      <p:tavLst>
                                        <p:tav tm="0">
                                          <p:val>
                                            <p:strVal val="#ppt_h"/>
                                          </p:val>
                                        </p:tav>
                                        <p:tav tm="100000">
                                          <p:val>
                                            <p:strVal val="#ppt_h"/>
                                          </p:val>
                                        </p:tav>
                                      </p:tavLst>
                                    </p:anim>
                                    <p:animEffect transition="in" filter="fade">
                                      <p:cBhvr>
                                        <p:cTn id="33" dur="1000"/>
                                        <p:tgtEl>
                                          <p:spTgt spid="13"/>
                                        </p:tgtEl>
                                      </p:cBhvr>
                                    </p:animEffect>
                                  </p:childTnLst>
                                </p:cTn>
                              </p:par>
                            </p:childTnLst>
                          </p:cTn>
                        </p:par>
                        <p:par>
                          <p:cTn id="34" fill="hold">
                            <p:stCondLst>
                              <p:cond delay="2000"/>
                            </p:stCondLst>
                            <p:childTnLst>
                              <p:par>
                                <p:cTn id="35" presetID="2" presetClass="entr" presetSubtype="4"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4"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 presetClass="entr" presetSubtype="4"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p>
              <a:r>
                <a:rPr lang="zh-CN" altLang="en-US" sz="2000" dirty="0">
                  <a:gradFill flip="none" rotWithShape="1">
                    <a:gsLst>
                      <a:gs pos="0">
                        <a:srgbClr val="DECB96"/>
                      </a:gs>
                      <a:gs pos="100000">
                        <a:srgbClr val="C89324"/>
                      </a:gs>
                    </a:gsLst>
                    <a:lin ang="16200000" scaled="1"/>
                    <a:tileRect/>
                  </a:gradFill>
                  <a:cs typeface="+mn-ea"/>
                  <a:sym typeface="+mn-lt"/>
                </a:rPr>
                <a:t>问题总结</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grpSp>
        <p:nvGrpSpPr>
          <p:cNvPr id="22" name="006ac6bb-5195-4acf-b8c8-7e826c127fb6"/>
          <p:cNvGrpSpPr>
            <a:grpSpLocks noChangeAspect="1"/>
          </p:cNvGrpSpPr>
          <p:nvPr/>
        </p:nvGrpSpPr>
        <p:grpSpPr>
          <a:xfrm>
            <a:off x="2405689" y="1606561"/>
            <a:ext cx="6389728" cy="3559640"/>
            <a:chOff x="1829470" y="1275102"/>
            <a:chExt cx="8519637" cy="4746186"/>
          </a:xfrm>
        </p:grpSpPr>
        <p:sp>
          <p:nvSpPr>
            <p:cNvPr id="23" name="ïšḻïďê-Freeform: Shape 35"/>
            <p:cNvSpPr/>
            <p:nvPr/>
          </p:nvSpPr>
          <p:spPr>
            <a:xfrm>
              <a:off x="1829470" y="3605007"/>
              <a:ext cx="3787935" cy="1217145"/>
            </a:xfrm>
            <a:custGeom>
              <a:avLst/>
              <a:gdLst>
                <a:gd name="connsiteX0" fmla="*/ 0 w 3239311"/>
                <a:gd name="connsiteY0" fmla="*/ 0 h 1040860"/>
                <a:gd name="connsiteX1" fmla="*/ 747166 w 3239311"/>
                <a:gd name="connsiteY1" fmla="*/ 0 h 1040860"/>
                <a:gd name="connsiteX2" fmla="*/ 758420 w 3239311"/>
                <a:gd name="connsiteY2" fmla="*/ 2977 h 1040860"/>
                <a:gd name="connsiteX3" fmla="*/ 671986 w 3239311"/>
                <a:gd name="connsiteY3" fmla="*/ 10520 h 1040860"/>
                <a:gd name="connsiteX4" fmla="*/ 194340 w 3239311"/>
                <a:gd name="connsiteY4" fmla="*/ 517849 h 1040860"/>
                <a:gd name="connsiteX5" fmla="*/ 671986 w 3239311"/>
                <a:gd name="connsiteY5" fmla="*/ 1025178 h 1040860"/>
                <a:gd name="connsiteX6" fmla="*/ 722008 w 3239311"/>
                <a:gd name="connsiteY6" fmla="*/ 1029544 h 1040860"/>
                <a:gd name="connsiteX7" fmla="*/ 693172 w 3239311"/>
                <a:gd name="connsiteY7" fmla="*/ 1034532 h 1040860"/>
                <a:gd name="connsiteX8" fmla="*/ 750439 w 3239311"/>
                <a:gd name="connsiteY8" fmla="*/ 1032025 h 1040860"/>
                <a:gd name="connsiteX9" fmla="*/ 792546 w 3239311"/>
                <a:gd name="connsiteY9" fmla="*/ 1035699 h 1040860"/>
                <a:gd name="connsiteX10" fmla="*/ 771487 w 3239311"/>
                <a:gd name="connsiteY10" fmla="*/ 1031103 h 1040860"/>
                <a:gd name="connsiteX11" fmla="*/ 814144 w 3239311"/>
                <a:gd name="connsiteY11" fmla="*/ 1029235 h 1040860"/>
                <a:gd name="connsiteX12" fmla="*/ 1317698 w 3239311"/>
                <a:gd name="connsiteY12" fmla="*/ 543125 h 1040860"/>
                <a:gd name="connsiteX13" fmla="*/ 867037 w 3239311"/>
                <a:gd name="connsiteY13" fmla="*/ 15720 h 1040860"/>
                <a:gd name="connsiteX14" fmla="*/ 775511 w 3239311"/>
                <a:gd name="connsiteY14" fmla="*/ 3717 h 1040860"/>
                <a:gd name="connsiteX15" fmla="*/ 792541 w 3239311"/>
                <a:gd name="connsiteY15" fmla="*/ 0 h 1040860"/>
                <a:gd name="connsiteX16" fmla="*/ 3239311 w 3239311"/>
                <a:gd name="connsiteY16" fmla="*/ 0 h 1040860"/>
                <a:gd name="connsiteX17" fmla="*/ 3239311 w 3239311"/>
                <a:gd name="connsiteY17" fmla="*/ 1040860 h 1040860"/>
                <a:gd name="connsiteX18" fmla="*/ 0 w 3239311"/>
                <a:gd name="connsiteY18" fmla="*/ 1040860 h 1040860"/>
                <a:gd name="connsiteX19" fmla="*/ 0 w 3239311"/>
                <a:gd name="connsiteY19" fmla="*/ 0 h 104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311" h="1040860">
                  <a:moveTo>
                    <a:pt x="0" y="0"/>
                  </a:moveTo>
                  <a:lnTo>
                    <a:pt x="747166" y="0"/>
                  </a:lnTo>
                  <a:lnTo>
                    <a:pt x="758420" y="2977"/>
                  </a:lnTo>
                  <a:lnTo>
                    <a:pt x="671986" y="10520"/>
                  </a:lnTo>
                  <a:cubicBezTo>
                    <a:pt x="399394" y="58808"/>
                    <a:pt x="194340" y="267598"/>
                    <a:pt x="194340" y="517849"/>
                  </a:cubicBezTo>
                  <a:cubicBezTo>
                    <a:pt x="194340" y="768100"/>
                    <a:pt x="399394" y="976891"/>
                    <a:pt x="671986" y="1025178"/>
                  </a:cubicBezTo>
                  <a:lnTo>
                    <a:pt x="722008" y="1029544"/>
                  </a:lnTo>
                  <a:lnTo>
                    <a:pt x="693172" y="1034532"/>
                  </a:lnTo>
                  <a:lnTo>
                    <a:pt x="750439" y="1032025"/>
                  </a:lnTo>
                  <a:lnTo>
                    <a:pt x="792546" y="1035699"/>
                  </a:lnTo>
                  <a:lnTo>
                    <a:pt x="771487" y="1031103"/>
                  </a:lnTo>
                  <a:lnTo>
                    <a:pt x="814144" y="1029235"/>
                  </a:lnTo>
                  <a:cubicBezTo>
                    <a:pt x="1088946" y="992786"/>
                    <a:pt x="1304652" y="793094"/>
                    <a:pt x="1317698" y="543125"/>
                  </a:cubicBezTo>
                  <a:cubicBezTo>
                    <a:pt x="1330744" y="293156"/>
                    <a:pt x="1136805" y="75737"/>
                    <a:pt x="867037" y="15720"/>
                  </a:cubicBezTo>
                  <a:lnTo>
                    <a:pt x="775511" y="3717"/>
                  </a:lnTo>
                  <a:lnTo>
                    <a:pt x="792541" y="0"/>
                  </a:lnTo>
                  <a:lnTo>
                    <a:pt x="3239311" y="0"/>
                  </a:lnTo>
                  <a:lnTo>
                    <a:pt x="3239311" y="1040860"/>
                  </a:lnTo>
                  <a:lnTo>
                    <a:pt x="0" y="1040860"/>
                  </a:lnTo>
                  <a:lnTo>
                    <a:pt x="0" y="0"/>
                  </a:lnTo>
                  <a:close/>
                </a:path>
              </a:pathLst>
            </a:custGeom>
            <a:gradFill>
              <a:gsLst>
                <a:gs pos="0">
                  <a:srgbClr val="D3AC55"/>
                </a:gs>
                <a:gs pos="100000">
                  <a:srgbClr val="C8932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5000" tIns="34290" rIns="54000" bIns="162000" anchor="b" anchorCtr="0" forceAA="0" compatLnSpc="1">
              <a:normAutofit/>
            </a:bodyPr>
            <a:p>
              <a:pPr>
                <a:lnSpc>
                  <a:spcPct val="120000"/>
                </a:lnSpc>
              </a:pPr>
              <a:r>
                <a:rPr lang="zh-CN" altLang="en-US" sz="1050" dirty="0">
                  <a:solidFill>
                    <a:schemeClr val="bg1"/>
                  </a:solidFill>
                  <a:cs typeface="+mn-ea"/>
                  <a:sym typeface="+mn-lt"/>
                </a:rPr>
                <a:t>受到函数限制，待办事项显示内容不能实时刷新。</a:t>
              </a:r>
              <a:endParaRPr lang="zh-CN" altLang="en-US" sz="1050" dirty="0">
                <a:solidFill>
                  <a:schemeClr val="bg1"/>
                </a:solidFill>
                <a:cs typeface="+mn-ea"/>
                <a:sym typeface="+mn-lt"/>
              </a:endParaRPr>
            </a:p>
          </p:txBody>
        </p:sp>
        <p:sp>
          <p:nvSpPr>
            <p:cNvPr id="24" name="ïšḻïďê-Freeform: Shape 42"/>
            <p:cNvSpPr/>
            <p:nvPr/>
          </p:nvSpPr>
          <p:spPr>
            <a:xfrm>
              <a:off x="2158624" y="3611354"/>
              <a:ext cx="1110660" cy="1192788"/>
            </a:xfrm>
            <a:custGeom>
              <a:avLst/>
              <a:gdLst>
                <a:gd name="connsiteX0" fmla="*/ 442750 w 864922"/>
                <a:gd name="connsiteY0" fmla="*/ 0 h 1020031"/>
                <a:gd name="connsiteX1" fmla="*/ 519802 w 864922"/>
                <a:gd name="connsiteY1" fmla="*/ 22384 h 1020031"/>
                <a:gd name="connsiteX2" fmla="*/ 864354 w 864922"/>
                <a:gd name="connsiteY2" fmla="*/ 533931 h 1020031"/>
                <a:gd name="connsiteX3" fmla="*/ 472843 w 864922"/>
                <a:gd name="connsiteY3" fmla="*/ 1010498 h 1020031"/>
                <a:gd name="connsiteX4" fmla="*/ 422666 w 864922"/>
                <a:gd name="connsiteY4" fmla="*/ 1020031 h 1020031"/>
                <a:gd name="connsiteX5" fmla="*/ 368447 w 864922"/>
                <a:gd name="connsiteY5" fmla="*/ 1007036 h 1020031"/>
                <a:gd name="connsiteX6" fmla="*/ 0 w 864922"/>
                <a:gd name="connsiteY6" fmla="*/ 512422 h 1020031"/>
                <a:gd name="connsiteX7" fmla="*/ 368447 w 864922"/>
                <a:gd name="connsiteY7" fmla="*/ 17808 h 1020031"/>
                <a:gd name="connsiteX8" fmla="*/ 442750 w 864922"/>
                <a:gd name="connsiteY8" fmla="*/ 0 h 102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922" h="1020031">
                  <a:moveTo>
                    <a:pt x="442750" y="0"/>
                  </a:moveTo>
                  <a:lnTo>
                    <a:pt x="519802" y="22384"/>
                  </a:lnTo>
                  <a:cubicBezTo>
                    <a:pt x="733443" y="105167"/>
                    <a:pt x="875069" y="308482"/>
                    <a:pt x="864354" y="533931"/>
                  </a:cubicBezTo>
                  <a:cubicBezTo>
                    <a:pt x="853641" y="759380"/>
                    <a:pt x="693371" y="948349"/>
                    <a:pt x="472843" y="1010498"/>
                  </a:cubicBezTo>
                  <a:lnTo>
                    <a:pt x="422666" y="1020031"/>
                  </a:lnTo>
                  <a:lnTo>
                    <a:pt x="368447" y="1007036"/>
                  </a:lnTo>
                  <a:cubicBezTo>
                    <a:pt x="151118" y="934488"/>
                    <a:pt x="0" y="738126"/>
                    <a:pt x="0" y="512422"/>
                  </a:cubicBezTo>
                  <a:cubicBezTo>
                    <a:pt x="0" y="286719"/>
                    <a:pt x="151118" y="90355"/>
                    <a:pt x="368447" y="17808"/>
                  </a:cubicBezTo>
                  <a:lnTo>
                    <a:pt x="442750" y="0"/>
                  </a:lnTo>
                  <a:close/>
                </a:path>
              </a:pathLst>
            </a:custGeom>
            <a:gradFill>
              <a:gsLst>
                <a:gs pos="0">
                  <a:srgbClr val="D4BB76"/>
                </a:gs>
                <a:gs pos="100000">
                  <a:srgbClr val="C89324"/>
                </a:gs>
              </a:gsLst>
              <a:lin ang="5400000" scaled="1"/>
            </a:gradFill>
            <a:ln w="12700" cap="flat" cmpd="sng" algn="ctr">
              <a:noFill/>
              <a:prstDash val="solid"/>
              <a:miter lim="800000"/>
              <a:headEnd type="none" w="med" len="med"/>
              <a:tailEnd type="none" w="med" len="med"/>
            </a:ln>
            <a:effectLst>
              <a:outerShdw blurRad="63500" sx="102000" sy="102000" algn="ctr" rotWithShape="0">
                <a:prstClr val="black">
                  <a:alpha val="40000"/>
                </a:prstClr>
              </a:outerShdw>
            </a:effectLst>
            <a:extLst>
              <a:ext uri="{91240B29-F687-4F45-9708-019B960494DF}">
                <a14:hiddenLine xmlns:a14="http://schemas.microsoft.com/office/drawing/2010/main" w="12700">
                  <a:solidFill>
                    <a:schemeClr val="accent3">
                      <a:lumMod val="10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015">
                <a:cs typeface="+mn-ea"/>
                <a:sym typeface="+mn-lt"/>
              </a:endParaRPr>
            </a:p>
          </p:txBody>
        </p:sp>
        <p:sp>
          <p:nvSpPr>
            <p:cNvPr id="25" name="ïšḻïďê-TextBox 43"/>
            <p:cNvSpPr txBox="1"/>
            <p:nvPr/>
          </p:nvSpPr>
          <p:spPr>
            <a:xfrm>
              <a:off x="3394779" y="3611355"/>
              <a:ext cx="2222626" cy="445988"/>
            </a:xfrm>
            <a:prstGeom prst="rect">
              <a:avLst/>
            </a:prstGeom>
            <a:noFill/>
          </p:spPr>
          <p:txBody>
            <a:bodyPr wrap="none" anchor="b" anchorCtr="0">
              <a:normAutofit/>
            </a:bodyPr>
            <a:p>
              <a:r>
                <a:rPr lang="zh-CN" altLang="en-US" sz="1015" b="1" dirty="0">
                  <a:solidFill>
                    <a:schemeClr val="bg1"/>
                  </a:solidFill>
                  <a:cs typeface="+mn-ea"/>
                  <a:sym typeface="+mn-lt"/>
                </a:rPr>
                <a:t>待办事项系统</a:t>
              </a:r>
              <a:endParaRPr lang="zh-CN" altLang="en-US" sz="1015" b="1" dirty="0">
                <a:solidFill>
                  <a:schemeClr val="bg1"/>
                </a:solidFill>
                <a:cs typeface="+mn-ea"/>
                <a:sym typeface="+mn-lt"/>
              </a:endParaRPr>
            </a:p>
          </p:txBody>
        </p:sp>
        <p:sp>
          <p:nvSpPr>
            <p:cNvPr id="26" name="ïšḻïďê-Freeform: Shape 10"/>
            <p:cNvSpPr/>
            <p:nvPr/>
          </p:nvSpPr>
          <p:spPr>
            <a:xfrm>
              <a:off x="1982724" y="1284476"/>
              <a:ext cx="3787935" cy="1217145"/>
            </a:xfrm>
            <a:custGeom>
              <a:avLst/>
              <a:gdLst>
                <a:gd name="connsiteX0" fmla="*/ 0 w 3239311"/>
                <a:gd name="connsiteY0" fmla="*/ 0 h 1040860"/>
                <a:gd name="connsiteX1" fmla="*/ 747166 w 3239311"/>
                <a:gd name="connsiteY1" fmla="*/ 0 h 1040860"/>
                <a:gd name="connsiteX2" fmla="*/ 758420 w 3239311"/>
                <a:gd name="connsiteY2" fmla="*/ 2977 h 1040860"/>
                <a:gd name="connsiteX3" fmla="*/ 671986 w 3239311"/>
                <a:gd name="connsiteY3" fmla="*/ 10520 h 1040860"/>
                <a:gd name="connsiteX4" fmla="*/ 194340 w 3239311"/>
                <a:gd name="connsiteY4" fmla="*/ 517849 h 1040860"/>
                <a:gd name="connsiteX5" fmla="*/ 671986 w 3239311"/>
                <a:gd name="connsiteY5" fmla="*/ 1025178 h 1040860"/>
                <a:gd name="connsiteX6" fmla="*/ 722008 w 3239311"/>
                <a:gd name="connsiteY6" fmla="*/ 1029544 h 1040860"/>
                <a:gd name="connsiteX7" fmla="*/ 693172 w 3239311"/>
                <a:gd name="connsiteY7" fmla="*/ 1034532 h 1040860"/>
                <a:gd name="connsiteX8" fmla="*/ 750439 w 3239311"/>
                <a:gd name="connsiteY8" fmla="*/ 1032025 h 1040860"/>
                <a:gd name="connsiteX9" fmla="*/ 792546 w 3239311"/>
                <a:gd name="connsiteY9" fmla="*/ 1035699 h 1040860"/>
                <a:gd name="connsiteX10" fmla="*/ 771487 w 3239311"/>
                <a:gd name="connsiteY10" fmla="*/ 1031103 h 1040860"/>
                <a:gd name="connsiteX11" fmla="*/ 814144 w 3239311"/>
                <a:gd name="connsiteY11" fmla="*/ 1029235 h 1040860"/>
                <a:gd name="connsiteX12" fmla="*/ 1317698 w 3239311"/>
                <a:gd name="connsiteY12" fmla="*/ 543125 h 1040860"/>
                <a:gd name="connsiteX13" fmla="*/ 867037 w 3239311"/>
                <a:gd name="connsiteY13" fmla="*/ 15720 h 1040860"/>
                <a:gd name="connsiteX14" fmla="*/ 775511 w 3239311"/>
                <a:gd name="connsiteY14" fmla="*/ 3717 h 1040860"/>
                <a:gd name="connsiteX15" fmla="*/ 792541 w 3239311"/>
                <a:gd name="connsiteY15" fmla="*/ 0 h 1040860"/>
                <a:gd name="connsiteX16" fmla="*/ 3239311 w 3239311"/>
                <a:gd name="connsiteY16" fmla="*/ 0 h 1040860"/>
                <a:gd name="connsiteX17" fmla="*/ 3239311 w 3239311"/>
                <a:gd name="connsiteY17" fmla="*/ 1040860 h 1040860"/>
                <a:gd name="connsiteX18" fmla="*/ 0 w 3239311"/>
                <a:gd name="connsiteY18" fmla="*/ 1040860 h 1040860"/>
                <a:gd name="connsiteX19" fmla="*/ 0 w 3239311"/>
                <a:gd name="connsiteY19" fmla="*/ 0 h 104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9311" h="1040860">
                  <a:moveTo>
                    <a:pt x="0" y="0"/>
                  </a:moveTo>
                  <a:lnTo>
                    <a:pt x="747166" y="0"/>
                  </a:lnTo>
                  <a:lnTo>
                    <a:pt x="758420" y="2977"/>
                  </a:lnTo>
                  <a:lnTo>
                    <a:pt x="671986" y="10520"/>
                  </a:lnTo>
                  <a:cubicBezTo>
                    <a:pt x="399394" y="58808"/>
                    <a:pt x="194340" y="267598"/>
                    <a:pt x="194340" y="517849"/>
                  </a:cubicBezTo>
                  <a:cubicBezTo>
                    <a:pt x="194340" y="768100"/>
                    <a:pt x="399394" y="976891"/>
                    <a:pt x="671986" y="1025178"/>
                  </a:cubicBezTo>
                  <a:lnTo>
                    <a:pt x="722008" y="1029544"/>
                  </a:lnTo>
                  <a:lnTo>
                    <a:pt x="693172" y="1034532"/>
                  </a:lnTo>
                  <a:lnTo>
                    <a:pt x="750439" y="1032025"/>
                  </a:lnTo>
                  <a:lnTo>
                    <a:pt x="792546" y="1035699"/>
                  </a:lnTo>
                  <a:lnTo>
                    <a:pt x="771487" y="1031103"/>
                  </a:lnTo>
                  <a:lnTo>
                    <a:pt x="814144" y="1029235"/>
                  </a:lnTo>
                  <a:cubicBezTo>
                    <a:pt x="1088946" y="992786"/>
                    <a:pt x="1304652" y="793094"/>
                    <a:pt x="1317698" y="543125"/>
                  </a:cubicBezTo>
                  <a:cubicBezTo>
                    <a:pt x="1330744" y="293156"/>
                    <a:pt x="1136805" y="75737"/>
                    <a:pt x="867037" y="15720"/>
                  </a:cubicBezTo>
                  <a:lnTo>
                    <a:pt x="775511" y="3717"/>
                  </a:lnTo>
                  <a:lnTo>
                    <a:pt x="792541" y="0"/>
                  </a:lnTo>
                  <a:lnTo>
                    <a:pt x="3239311" y="0"/>
                  </a:lnTo>
                  <a:lnTo>
                    <a:pt x="3239311" y="1040860"/>
                  </a:lnTo>
                  <a:lnTo>
                    <a:pt x="0" y="1040860"/>
                  </a:lnTo>
                  <a:lnTo>
                    <a:pt x="0" y="0"/>
                  </a:lnTo>
                  <a:close/>
                </a:path>
              </a:pathLst>
            </a:custGeom>
            <a:gradFill>
              <a:gsLst>
                <a:gs pos="0">
                  <a:srgbClr val="D3AC55"/>
                </a:gs>
                <a:gs pos="100000">
                  <a:srgbClr val="C8932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5000" tIns="34290" rIns="54000" bIns="162000" anchor="b" anchorCtr="0" forceAA="0" compatLnSpc="1">
              <a:normAutofit/>
            </a:bodyPr>
            <a:p>
              <a:pPr>
                <a:lnSpc>
                  <a:spcPct val="120000"/>
                </a:lnSpc>
              </a:pPr>
              <a:r>
                <a:rPr lang="zh-CN" altLang="en-US" sz="1050" dirty="0">
                  <a:solidFill>
                    <a:schemeClr val="bg1"/>
                  </a:solidFill>
                  <a:cs typeface="+mn-ea"/>
                  <a:sym typeface="+mn-lt"/>
                </a:rPr>
                <a:t>开发阶段目前只能通过北邮</a:t>
              </a:r>
              <a:r>
                <a:rPr lang="en-US" altLang="zh-CN" sz="1050" dirty="0">
                  <a:solidFill>
                    <a:schemeClr val="bg1"/>
                  </a:solidFill>
                  <a:cs typeface="+mn-ea"/>
                  <a:sym typeface="+mn-lt"/>
                </a:rPr>
                <a:t>VPN</a:t>
              </a:r>
              <a:r>
                <a:rPr lang="zh-CN" altLang="en-US" sz="1050" dirty="0">
                  <a:solidFill>
                    <a:schemeClr val="bg1"/>
                  </a:solidFill>
                  <a:cs typeface="+mn-ea"/>
                  <a:sym typeface="+mn-lt"/>
                </a:rPr>
                <a:t>登录教务系统。</a:t>
              </a:r>
              <a:endParaRPr lang="zh-CN" altLang="en-US" sz="1050" dirty="0">
                <a:solidFill>
                  <a:schemeClr val="bg1"/>
                </a:solidFill>
                <a:cs typeface="+mn-ea"/>
                <a:sym typeface="+mn-lt"/>
              </a:endParaRPr>
            </a:p>
          </p:txBody>
        </p:sp>
        <p:sp>
          <p:nvSpPr>
            <p:cNvPr id="27" name="ïšḻïďê-Freeform: Shape 3"/>
            <p:cNvSpPr/>
            <p:nvPr/>
          </p:nvSpPr>
          <p:spPr>
            <a:xfrm>
              <a:off x="5622720" y="2469498"/>
              <a:ext cx="728012" cy="2354661"/>
            </a:xfrm>
            <a:custGeom>
              <a:avLst/>
              <a:gdLst>
                <a:gd name="connsiteX0" fmla="*/ 612843 w 622571"/>
                <a:gd name="connsiteY0" fmla="*/ 0 h 2013625"/>
                <a:gd name="connsiteX1" fmla="*/ 0 w 622571"/>
                <a:gd name="connsiteY1" fmla="*/ 972765 h 2013625"/>
                <a:gd name="connsiteX2" fmla="*/ 19456 w 622571"/>
                <a:gd name="connsiteY2" fmla="*/ 2013625 h 2013625"/>
                <a:gd name="connsiteX3" fmla="*/ 622571 w 622571"/>
                <a:gd name="connsiteY3" fmla="*/ 1060314 h 2013625"/>
                <a:gd name="connsiteX4" fmla="*/ 612843 w 622571"/>
                <a:gd name="connsiteY4" fmla="*/ 0 h 201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571" h="2013625">
                  <a:moveTo>
                    <a:pt x="612843" y="0"/>
                  </a:moveTo>
                  <a:lnTo>
                    <a:pt x="0" y="972765"/>
                  </a:lnTo>
                  <a:lnTo>
                    <a:pt x="19456" y="2013625"/>
                  </a:lnTo>
                  <a:lnTo>
                    <a:pt x="622571" y="1060314"/>
                  </a:lnTo>
                  <a:cubicBezTo>
                    <a:pt x="619328" y="706876"/>
                    <a:pt x="616086" y="353438"/>
                    <a:pt x="612843" y="0"/>
                  </a:cubicBezTo>
                  <a:close/>
                </a:path>
              </a:pathLst>
            </a:custGeom>
            <a:solidFill>
              <a:srgbClr val="C893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015">
                <a:cs typeface="+mn-ea"/>
                <a:sym typeface="+mn-lt"/>
              </a:endParaRPr>
            </a:p>
          </p:txBody>
        </p:sp>
        <p:sp>
          <p:nvSpPr>
            <p:cNvPr id="28" name="ïšḻïďê-Freeform: Shape 4"/>
            <p:cNvSpPr/>
            <p:nvPr/>
          </p:nvSpPr>
          <p:spPr>
            <a:xfrm>
              <a:off x="5748215" y="1275102"/>
              <a:ext cx="602517" cy="2422914"/>
            </a:xfrm>
            <a:custGeom>
              <a:avLst/>
              <a:gdLst>
                <a:gd name="connsiteX0" fmla="*/ 32175 w 538014"/>
                <a:gd name="connsiteY0" fmla="*/ 2 h 2071994"/>
                <a:gd name="connsiteX1" fmla="*/ 538014 w 538014"/>
                <a:gd name="connsiteY1" fmla="*/ 1040862 h 2071994"/>
                <a:gd name="connsiteX2" fmla="*/ 528286 w 538014"/>
                <a:gd name="connsiteY2" fmla="*/ 2071994 h 2071994"/>
                <a:gd name="connsiteX3" fmla="*/ 51631 w 538014"/>
                <a:gd name="connsiteY3" fmla="*/ 1050589 h 2071994"/>
                <a:gd name="connsiteX4" fmla="*/ 32175 w 538014"/>
                <a:gd name="connsiteY4" fmla="*/ 2 h 2071994"/>
                <a:gd name="connsiteX0-1" fmla="*/ 54809 w 560648"/>
                <a:gd name="connsiteY0-2" fmla="*/ 151 h 2072143"/>
                <a:gd name="connsiteX1-3" fmla="*/ 560648 w 560648"/>
                <a:gd name="connsiteY1-4" fmla="*/ 1041011 h 2072143"/>
                <a:gd name="connsiteX2-5" fmla="*/ 550920 w 560648"/>
                <a:gd name="connsiteY2-6" fmla="*/ 2072143 h 2072143"/>
                <a:gd name="connsiteX3-7" fmla="*/ 15899 w 560648"/>
                <a:gd name="connsiteY3-8" fmla="*/ 972917 h 2072143"/>
                <a:gd name="connsiteX4-9" fmla="*/ 54809 w 560648"/>
                <a:gd name="connsiteY4-10" fmla="*/ 151 h 2072143"/>
                <a:gd name="connsiteX0-11" fmla="*/ 54809 w 560648"/>
                <a:gd name="connsiteY0-12" fmla="*/ 151 h 2072143"/>
                <a:gd name="connsiteX1-13" fmla="*/ 560648 w 560648"/>
                <a:gd name="connsiteY1-14" fmla="*/ 1041011 h 2072143"/>
                <a:gd name="connsiteX2-15" fmla="*/ 550920 w 560648"/>
                <a:gd name="connsiteY2-16" fmla="*/ 2072143 h 2072143"/>
                <a:gd name="connsiteX3-17" fmla="*/ 15899 w 560648"/>
                <a:gd name="connsiteY3-18" fmla="*/ 972917 h 2072143"/>
                <a:gd name="connsiteX4-19" fmla="*/ 54809 w 560648"/>
                <a:gd name="connsiteY4-20" fmla="*/ 151 h 2072143"/>
                <a:gd name="connsiteX0-21" fmla="*/ 54809 w 560648"/>
                <a:gd name="connsiteY0-22" fmla="*/ 151 h 2072143"/>
                <a:gd name="connsiteX1-23" fmla="*/ 560648 w 560648"/>
                <a:gd name="connsiteY1-24" fmla="*/ 1041011 h 2072143"/>
                <a:gd name="connsiteX2-25" fmla="*/ 550920 w 560648"/>
                <a:gd name="connsiteY2-26" fmla="*/ 2072143 h 2072143"/>
                <a:gd name="connsiteX3-27" fmla="*/ 15899 w 560648"/>
                <a:gd name="connsiteY3-28" fmla="*/ 972917 h 2072143"/>
                <a:gd name="connsiteX4-29" fmla="*/ 54809 w 560648"/>
                <a:gd name="connsiteY4-30" fmla="*/ 151 h 2072143"/>
                <a:gd name="connsiteX0-31" fmla="*/ 39222 w 545061"/>
                <a:gd name="connsiteY0-32" fmla="*/ 0 h 2071992"/>
                <a:gd name="connsiteX1-33" fmla="*/ 545061 w 545061"/>
                <a:gd name="connsiteY1-34" fmla="*/ 1040860 h 2071992"/>
                <a:gd name="connsiteX2-35" fmla="*/ 535333 w 545061"/>
                <a:gd name="connsiteY2-36" fmla="*/ 2071992 h 2071992"/>
                <a:gd name="connsiteX3-37" fmla="*/ 312 w 545061"/>
                <a:gd name="connsiteY3-38" fmla="*/ 972766 h 2071992"/>
                <a:gd name="connsiteX4-39" fmla="*/ 39222 w 545061"/>
                <a:gd name="connsiteY4-40" fmla="*/ 0 h 2071992"/>
                <a:gd name="connsiteX0-41" fmla="*/ 4148 w 509987"/>
                <a:gd name="connsiteY0-42" fmla="*/ 0 h 2071992"/>
                <a:gd name="connsiteX1-43" fmla="*/ 509987 w 509987"/>
                <a:gd name="connsiteY1-44" fmla="*/ 1040860 h 2071992"/>
                <a:gd name="connsiteX2-45" fmla="*/ 500259 w 509987"/>
                <a:gd name="connsiteY2-46" fmla="*/ 2071992 h 2071992"/>
                <a:gd name="connsiteX3-47" fmla="*/ 43059 w 509987"/>
                <a:gd name="connsiteY3-48" fmla="*/ 1001949 h 2071992"/>
                <a:gd name="connsiteX4-49" fmla="*/ 4148 w 509987"/>
                <a:gd name="connsiteY4-50" fmla="*/ 0 h 2071992"/>
                <a:gd name="connsiteX0-51" fmla="*/ 9413 w 515252"/>
                <a:gd name="connsiteY0-52" fmla="*/ 0 h 2071992"/>
                <a:gd name="connsiteX1-53" fmla="*/ 515252 w 515252"/>
                <a:gd name="connsiteY1-54" fmla="*/ 1040860 h 2071992"/>
                <a:gd name="connsiteX2-55" fmla="*/ 505524 w 515252"/>
                <a:gd name="connsiteY2-56" fmla="*/ 2071992 h 2071992"/>
                <a:gd name="connsiteX3-57" fmla="*/ 9413 w 515252"/>
                <a:gd name="connsiteY3-58" fmla="*/ 1001949 h 2071992"/>
                <a:gd name="connsiteX4-59" fmla="*/ 9413 w 515252"/>
                <a:gd name="connsiteY4-60" fmla="*/ 0 h 2071992"/>
                <a:gd name="connsiteX0-61" fmla="*/ 9413 w 515252"/>
                <a:gd name="connsiteY0-62" fmla="*/ 0 h 2071992"/>
                <a:gd name="connsiteX1-63" fmla="*/ 515252 w 515252"/>
                <a:gd name="connsiteY1-64" fmla="*/ 1040860 h 2071992"/>
                <a:gd name="connsiteX2-65" fmla="*/ 505524 w 515252"/>
                <a:gd name="connsiteY2-66" fmla="*/ 2071992 h 2071992"/>
                <a:gd name="connsiteX3-67" fmla="*/ 9413 w 515252"/>
                <a:gd name="connsiteY3-68" fmla="*/ 1001949 h 2071992"/>
                <a:gd name="connsiteX4-69" fmla="*/ 9413 w 515252"/>
                <a:gd name="connsiteY4-70" fmla="*/ 0 h 2071992"/>
                <a:gd name="connsiteX0-71" fmla="*/ 9413 w 515252"/>
                <a:gd name="connsiteY0-72" fmla="*/ 0 h 2071992"/>
                <a:gd name="connsiteX1-73" fmla="*/ 515252 w 515252"/>
                <a:gd name="connsiteY1-74" fmla="*/ 1040860 h 2071992"/>
                <a:gd name="connsiteX2-75" fmla="*/ 505524 w 515252"/>
                <a:gd name="connsiteY2-76" fmla="*/ 2071992 h 2071992"/>
                <a:gd name="connsiteX3-77" fmla="*/ 9413 w 515252"/>
                <a:gd name="connsiteY3-78" fmla="*/ 1031132 h 2071992"/>
                <a:gd name="connsiteX4-79" fmla="*/ 9413 w 515252"/>
                <a:gd name="connsiteY4-80" fmla="*/ 0 h 2071992"/>
                <a:gd name="connsiteX0-81" fmla="*/ 9413 w 515252"/>
                <a:gd name="connsiteY0-82" fmla="*/ 0 h 2071992"/>
                <a:gd name="connsiteX1-83" fmla="*/ 515252 w 515252"/>
                <a:gd name="connsiteY1-84" fmla="*/ 1040860 h 2071992"/>
                <a:gd name="connsiteX2-85" fmla="*/ 505524 w 515252"/>
                <a:gd name="connsiteY2-86" fmla="*/ 2071992 h 2071992"/>
                <a:gd name="connsiteX3-87" fmla="*/ 9413 w 515252"/>
                <a:gd name="connsiteY3-88" fmla="*/ 1031132 h 2071992"/>
                <a:gd name="connsiteX4-89" fmla="*/ 9413 w 515252"/>
                <a:gd name="connsiteY4-90" fmla="*/ 0 h 207199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5252" h="2071992">
                  <a:moveTo>
                    <a:pt x="9413" y="0"/>
                  </a:moveTo>
                  <a:cubicBezTo>
                    <a:pt x="168297" y="264268"/>
                    <a:pt x="346639" y="693907"/>
                    <a:pt x="515252" y="1040860"/>
                  </a:cubicBezTo>
                  <a:cubicBezTo>
                    <a:pt x="512009" y="1384571"/>
                    <a:pt x="508767" y="1728281"/>
                    <a:pt x="505524" y="2071992"/>
                  </a:cubicBezTo>
                  <a:lnTo>
                    <a:pt x="9413" y="1031132"/>
                  </a:lnTo>
                  <a:cubicBezTo>
                    <a:pt x="6170" y="677694"/>
                    <a:pt x="-10042" y="486383"/>
                    <a:pt x="9413" y="0"/>
                  </a:cubicBezTo>
                  <a:close/>
                </a:path>
              </a:pathLst>
            </a:custGeom>
            <a:gradFill>
              <a:gsLst>
                <a:gs pos="0">
                  <a:srgbClr val="D4BB76"/>
                </a:gs>
                <a:gs pos="100000">
                  <a:srgbClr val="C8932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015">
                <a:cs typeface="+mn-ea"/>
                <a:sym typeface="+mn-lt"/>
              </a:endParaRPr>
            </a:p>
          </p:txBody>
        </p:sp>
        <p:sp>
          <p:nvSpPr>
            <p:cNvPr id="29" name="ïšḻïďê-Freeform: Shape 5"/>
            <p:cNvSpPr/>
            <p:nvPr/>
          </p:nvSpPr>
          <p:spPr>
            <a:xfrm>
              <a:off x="5606029" y="3596375"/>
              <a:ext cx="602517" cy="2422914"/>
            </a:xfrm>
            <a:custGeom>
              <a:avLst/>
              <a:gdLst>
                <a:gd name="connsiteX0" fmla="*/ 32175 w 538014"/>
                <a:gd name="connsiteY0" fmla="*/ 2 h 2071994"/>
                <a:gd name="connsiteX1" fmla="*/ 538014 w 538014"/>
                <a:gd name="connsiteY1" fmla="*/ 1040862 h 2071994"/>
                <a:gd name="connsiteX2" fmla="*/ 528286 w 538014"/>
                <a:gd name="connsiteY2" fmla="*/ 2071994 h 2071994"/>
                <a:gd name="connsiteX3" fmla="*/ 51631 w 538014"/>
                <a:gd name="connsiteY3" fmla="*/ 1050589 h 2071994"/>
                <a:gd name="connsiteX4" fmla="*/ 32175 w 538014"/>
                <a:gd name="connsiteY4" fmla="*/ 2 h 2071994"/>
                <a:gd name="connsiteX0-1" fmla="*/ 54809 w 560648"/>
                <a:gd name="connsiteY0-2" fmla="*/ 151 h 2072143"/>
                <a:gd name="connsiteX1-3" fmla="*/ 560648 w 560648"/>
                <a:gd name="connsiteY1-4" fmla="*/ 1041011 h 2072143"/>
                <a:gd name="connsiteX2-5" fmla="*/ 550920 w 560648"/>
                <a:gd name="connsiteY2-6" fmla="*/ 2072143 h 2072143"/>
                <a:gd name="connsiteX3-7" fmla="*/ 15899 w 560648"/>
                <a:gd name="connsiteY3-8" fmla="*/ 972917 h 2072143"/>
                <a:gd name="connsiteX4-9" fmla="*/ 54809 w 560648"/>
                <a:gd name="connsiteY4-10" fmla="*/ 151 h 2072143"/>
                <a:gd name="connsiteX0-11" fmla="*/ 54809 w 560648"/>
                <a:gd name="connsiteY0-12" fmla="*/ 151 h 2072143"/>
                <a:gd name="connsiteX1-13" fmla="*/ 560648 w 560648"/>
                <a:gd name="connsiteY1-14" fmla="*/ 1041011 h 2072143"/>
                <a:gd name="connsiteX2-15" fmla="*/ 550920 w 560648"/>
                <a:gd name="connsiteY2-16" fmla="*/ 2072143 h 2072143"/>
                <a:gd name="connsiteX3-17" fmla="*/ 15899 w 560648"/>
                <a:gd name="connsiteY3-18" fmla="*/ 972917 h 2072143"/>
                <a:gd name="connsiteX4-19" fmla="*/ 54809 w 560648"/>
                <a:gd name="connsiteY4-20" fmla="*/ 151 h 2072143"/>
                <a:gd name="connsiteX0-21" fmla="*/ 54809 w 560648"/>
                <a:gd name="connsiteY0-22" fmla="*/ 151 h 2072143"/>
                <a:gd name="connsiteX1-23" fmla="*/ 560648 w 560648"/>
                <a:gd name="connsiteY1-24" fmla="*/ 1041011 h 2072143"/>
                <a:gd name="connsiteX2-25" fmla="*/ 550920 w 560648"/>
                <a:gd name="connsiteY2-26" fmla="*/ 2072143 h 2072143"/>
                <a:gd name="connsiteX3-27" fmla="*/ 15899 w 560648"/>
                <a:gd name="connsiteY3-28" fmla="*/ 972917 h 2072143"/>
                <a:gd name="connsiteX4-29" fmla="*/ 54809 w 560648"/>
                <a:gd name="connsiteY4-30" fmla="*/ 151 h 2072143"/>
                <a:gd name="connsiteX0-31" fmla="*/ 39222 w 545061"/>
                <a:gd name="connsiteY0-32" fmla="*/ 0 h 2071992"/>
                <a:gd name="connsiteX1-33" fmla="*/ 545061 w 545061"/>
                <a:gd name="connsiteY1-34" fmla="*/ 1040860 h 2071992"/>
                <a:gd name="connsiteX2-35" fmla="*/ 535333 w 545061"/>
                <a:gd name="connsiteY2-36" fmla="*/ 2071992 h 2071992"/>
                <a:gd name="connsiteX3-37" fmla="*/ 312 w 545061"/>
                <a:gd name="connsiteY3-38" fmla="*/ 972766 h 2071992"/>
                <a:gd name="connsiteX4-39" fmla="*/ 39222 w 545061"/>
                <a:gd name="connsiteY4-40" fmla="*/ 0 h 2071992"/>
                <a:gd name="connsiteX0-41" fmla="*/ 4148 w 509987"/>
                <a:gd name="connsiteY0-42" fmla="*/ 0 h 2071992"/>
                <a:gd name="connsiteX1-43" fmla="*/ 509987 w 509987"/>
                <a:gd name="connsiteY1-44" fmla="*/ 1040860 h 2071992"/>
                <a:gd name="connsiteX2-45" fmla="*/ 500259 w 509987"/>
                <a:gd name="connsiteY2-46" fmla="*/ 2071992 h 2071992"/>
                <a:gd name="connsiteX3-47" fmla="*/ 43059 w 509987"/>
                <a:gd name="connsiteY3-48" fmla="*/ 1001949 h 2071992"/>
                <a:gd name="connsiteX4-49" fmla="*/ 4148 w 509987"/>
                <a:gd name="connsiteY4-50" fmla="*/ 0 h 2071992"/>
                <a:gd name="connsiteX0-51" fmla="*/ 9413 w 515252"/>
                <a:gd name="connsiteY0-52" fmla="*/ 0 h 2071992"/>
                <a:gd name="connsiteX1-53" fmla="*/ 515252 w 515252"/>
                <a:gd name="connsiteY1-54" fmla="*/ 1040860 h 2071992"/>
                <a:gd name="connsiteX2-55" fmla="*/ 505524 w 515252"/>
                <a:gd name="connsiteY2-56" fmla="*/ 2071992 h 2071992"/>
                <a:gd name="connsiteX3-57" fmla="*/ 9413 w 515252"/>
                <a:gd name="connsiteY3-58" fmla="*/ 1001949 h 2071992"/>
                <a:gd name="connsiteX4-59" fmla="*/ 9413 w 515252"/>
                <a:gd name="connsiteY4-60" fmla="*/ 0 h 2071992"/>
                <a:gd name="connsiteX0-61" fmla="*/ 9413 w 515252"/>
                <a:gd name="connsiteY0-62" fmla="*/ 0 h 2071992"/>
                <a:gd name="connsiteX1-63" fmla="*/ 515252 w 515252"/>
                <a:gd name="connsiteY1-64" fmla="*/ 1040860 h 2071992"/>
                <a:gd name="connsiteX2-65" fmla="*/ 505524 w 515252"/>
                <a:gd name="connsiteY2-66" fmla="*/ 2071992 h 2071992"/>
                <a:gd name="connsiteX3-67" fmla="*/ 9413 w 515252"/>
                <a:gd name="connsiteY3-68" fmla="*/ 1001949 h 2071992"/>
                <a:gd name="connsiteX4-69" fmla="*/ 9413 w 515252"/>
                <a:gd name="connsiteY4-70" fmla="*/ 0 h 2071992"/>
                <a:gd name="connsiteX0-71" fmla="*/ 9413 w 515252"/>
                <a:gd name="connsiteY0-72" fmla="*/ 0 h 2071992"/>
                <a:gd name="connsiteX1-73" fmla="*/ 515252 w 515252"/>
                <a:gd name="connsiteY1-74" fmla="*/ 1040860 h 2071992"/>
                <a:gd name="connsiteX2-75" fmla="*/ 505524 w 515252"/>
                <a:gd name="connsiteY2-76" fmla="*/ 2071992 h 2071992"/>
                <a:gd name="connsiteX3-77" fmla="*/ 9413 w 515252"/>
                <a:gd name="connsiteY3-78" fmla="*/ 1031132 h 2071992"/>
                <a:gd name="connsiteX4-79" fmla="*/ 9413 w 515252"/>
                <a:gd name="connsiteY4-80" fmla="*/ 0 h 207199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5252" h="2071992">
                  <a:moveTo>
                    <a:pt x="9413" y="0"/>
                  </a:moveTo>
                  <a:cubicBezTo>
                    <a:pt x="168297" y="264268"/>
                    <a:pt x="346639" y="693907"/>
                    <a:pt x="515252" y="1040860"/>
                  </a:cubicBezTo>
                  <a:cubicBezTo>
                    <a:pt x="512009" y="1384571"/>
                    <a:pt x="508767" y="1728281"/>
                    <a:pt x="505524" y="2071992"/>
                  </a:cubicBezTo>
                  <a:lnTo>
                    <a:pt x="9413" y="1031132"/>
                  </a:lnTo>
                  <a:cubicBezTo>
                    <a:pt x="6170" y="677694"/>
                    <a:pt x="-10042" y="486383"/>
                    <a:pt x="9413"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015">
                <a:cs typeface="+mn-ea"/>
                <a:sym typeface="+mn-lt"/>
              </a:endParaRPr>
            </a:p>
          </p:txBody>
        </p:sp>
        <p:sp>
          <p:nvSpPr>
            <p:cNvPr id="30" name="ïšḻïďê-Freeform: Shape 11"/>
            <p:cNvSpPr/>
            <p:nvPr/>
          </p:nvSpPr>
          <p:spPr>
            <a:xfrm>
              <a:off x="2311878" y="1290823"/>
              <a:ext cx="1110660" cy="1192788"/>
            </a:xfrm>
            <a:custGeom>
              <a:avLst/>
              <a:gdLst>
                <a:gd name="connsiteX0" fmla="*/ 442750 w 864922"/>
                <a:gd name="connsiteY0" fmla="*/ 0 h 1020031"/>
                <a:gd name="connsiteX1" fmla="*/ 519802 w 864922"/>
                <a:gd name="connsiteY1" fmla="*/ 22384 h 1020031"/>
                <a:gd name="connsiteX2" fmla="*/ 864354 w 864922"/>
                <a:gd name="connsiteY2" fmla="*/ 533931 h 1020031"/>
                <a:gd name="connsiteX3" fmla="*/ 472843 w 864922"/>
                <a:gd name="connsiteY3" fmla="*/ 1010498 h 1020031"/>
                <a:gd name="connsiteX4" fmla="*/ 422666 w 864922"/>
                <a:gd name="connsiteY4" fmla="*/ 1020031 h 1020031"/>
                <a:gd name="connsiteX5" fmla="*/ 368447 w 864922"/>
                <a:gd name="connsiteY5" fmla="*/ 1007036 h 1020031"/>
                <a:gd name="connsiteX6" fmla="*/ 0 w 864922"/>
                <a:gd name="connsiteY6" fmla="*/ 512422 h 1020031"/>
                <a:gd name="connsiteX7" fmla="*/ 368447 w 864922"/>
                <a:gd name="connsiteY7" fmla="*/ 17808 h 1020031"/>
                <a:gd name="connsiteX8" fmla="*/ 442750 w 864922"/>
                <a:gd name="connsiteY8" fmla="*/ 0 h 102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922" h="1020031">
                  <a:moveTo>
                    <a:pt x="442750" y="0"/>
                  </a:moveTo>
                  <a:lnTo>
                    <a:pt x="519802" y="22384"/>
                  </a:lnTo>
                  <a:cubicBezTo>
                    <a:pt x="733443" y="105167"/>
                    <a:pt x="875069" y="308482"/>
                    <a:pt x="864354" y="533931"/>
                  </a:cubicBezTo>
                  <a:cubicBezTo>
                    <a:pt x="853641" y="759380"/>
                    <a:pt x="693371" y="948349"/>
                    <a:pt x="472843" y="1010498"/>
                  </a:cubicBezTo>
                  <a:lnTo>
                    <a:pt x="422666" y="1020031"/>
                  </a:lnTo>
                  <a:lnTo>
                    <a:pt x="368447" y="1007036"/>
                  </a:lnTo>
                  <a:cubicBezTo>
                    <a:pt x="151118" y="934488"/>
                    <a:pt x="0" y="738126"/>
                    <a:pt x="0" y="512422"/>
                  </a:cubicBezTo>
                  <a:cubicBezTo>
                    <a:pt x="0" y="286719"/>
                    <a:pt x="151118" y="90355"/>
                    <a:pt x="368447" y="17808"/>
                  </a:cubicBezTo>
                  <a:lnTo>
                    <a:pt x="442750" y="0"/>
                  </a:lnTo>
                  <a:close/>
                </a:path>
              </a:pathLst>
            </a:custGeom>
            <a:gradFill>
              <a:gsLst>
                <a:gs pos="0">
                  <a:srgbClr val="D4BB76"/>
                </a:gs>
                <a:gs pos="100000">
                  <a:srgbClr val="C89324"/>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015">
                <a:cs typeface="+mn-ea"/>
                <a:sym typeface="+mn-lt"/>
              </a:endParaRPr>
            </a:p>
          </p:txBody>
        </p:sp>
        <p:sp>
          <p:nvSpPr>
            <p:cNvPr id="32" name="ïšḻïďê-Freeform: Shape 16"/>
            <p:cNvSpPr/>
            <p:nvPr/>
          </p:nvSpPr>
          <p:spPr>
            <a:xfrm rot="10800000">
              <a:off x="8767108" y="4822152"/>
              <a:ext cx="1110660" cy="1192788"/>
            </a:xfrm>
            <a:custGeom>
              <a:avLst/>
              <a:gdLst>
                <a:gd name="connsiteX0" fmla="*/ 442750 w 864922"/>
                <a:gd name="connsiteY0" fmla="*/ 0 h 1020031"/>
                <a:gd name="connsiteX1" fmla="*/ 519802 w 864922"/>
                <a:gd name="connsiteY1" fmla="*/ 22384 h 1020031"/>
                <a:gd name="connsiteX2" fmla="*/ 864354 w 864922"/>
                <a:gd name="connsiteY2" fmla="*/ 533931 h 1020031"/>
                <a:gd name="connsiteX3" fmla="*/ 472843 w 864922"/>
                <a:gd name="connsiteY3" fmla="*/ 1010498 h 1020031"/>
                <a:gd name="connsiteX4" fmla="*/ 422666 w 864922"/>
                <a:gd name="connsiteY4" fmla="*/ 1020031 h 1020031"/>
                <a:gd name="connsiteX5" fmla="*/ 368447 w 864922"/>
                <a:gd name="connsiteY5" fmla="*/ 1007036 h 1020031"/>
                <a:gd name="connsiteX6" fmla="*/ 0 w 864922"/>
                <a:gd name="connsiteY6" fmla="*/ 512422 h 1020031"/>
                <a:gd name="connsiteX7" fmla="*/ 368447 w 864922"/>
                <a:gd name="connsiteY7" fmla="*/ 17808 h 1020031"/>
                <a:gd name="connsiteX8" fmla="*/ 442750 w 864922"/>
                <a:gd name="connsiteY8" fmla="*/ 0 h 102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922" h="1020031">
                  <a:moveTo>
                    <a:pt x="442750" y="0"/>
                  </a:moveTo>
                  <a:lnTo>
                    <a:pt x="519802" y="22384"/>
                  </a:lnTo>
                  <a:cubicBezTo>
                    <a:pt x="733443" y="105167"/>
                    <a:pt x="875069" y="308482"/>
                    <a:pt x="864354" y="533931"/>
                  </a:cubicBezTo>
                  <a:cubicBezTo>
                    <a:pt x="853641" y="759380"/>
                    <a:pt x="693371" y="948349"/>
                    <a:pt x="472843" y="1010498"/>
                  </a:cubicBezTo>
                  <a:lnTo>
                    <a:pt x="422666" y="1020031"/>
                  </a:lnTo>
                  <a:lnTo>
                    <a:pt x="368447" y="1007036"/>
                  </a:lnTo>
                  <a:cubicBezTo>
                    <a:pt x="151118" y="934488"/>
                    <a:pt x="0" y="738126"/>
                    <a:pt x="0" y="512422"/>
                  </a:cubicBezTo>
                  <a:cubicBezTo>
                    <a:pt x="0" y="286719"/>
                    <a:pt x="151118" y="90355"/>
                    <a:pt x="368447" y="17808"/>
                  </a:cubicBezTo>
                  <a:lnTo>
                    <a:pt x="442750" y="0"/>
                  </a:lnTo>
                  <a:close/>
                </a:path>
              </a:pathLst>
            </a:custGeom>
            <a:gradFill>
              <a:gsLst>
                <a:gs pos="0">
                  <a:srgbClr val="D4BB76"/>
                </a:gs>
                <a:gs pos="100000">
                  <a:srgbClr val="C89324"/>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015">
                <a:cs typeface="+mn-ea"/>
                <a:sym typeface="+mn-lt"/>
              </a:endParaRPr>
            </a:p>
          </p:txBody>
        </p:sp>
        <p:sp>
          <p:nvSpPr>
            <p:cNvPr id="33" name="ïšḻïďê-Freeform: Shape 17"/>
            <p:cNvSpPr/>
            <p:nvPr/>
          </p:nvSpPr>
          <p:spPr>
            <a:xfrm rot="10800000" flipV="1">
              <a:off x="6197171" y="4804143"/>
              <a:ext cx="4009751" cy="1217145"/>
            </a:xfrm>
            <a:custGeom>
              <a:avLst/>
              <a:gdLst>
                <a:gd name="connsiteX0" fmla="*/ 0 w 3429000"/>
                <a:gd name="connsiteY0" fmla="*/ 0 h 1040860"/>
                <a:gd name="connsiteX1" fmla="*/ 747166 w 3429000"/>
                <a:gd name="connsiteY1" fmla="*/ 0 h 1040860"/>
                <a:gd name="connsiteX2" fmla="*/ 758420 w 3429000"/>
                <a:gd name="connsiteY2" fmla="*/ 2977 h 1040860"/>
                <a:gd name="connsiteX3" fmla="*/ 671986 w 3429000"/>
                <a:gd name="connsiteY3" fmla="*/ 10520 h 1040860"/>
                <a:gd name="connsiteX4" fmla="*/ 194340 w 3429000"/>
                <a:gd name="connsiteY4" fmla="*/ 517849 h 1040860"/>
                <a:gd name="connsiteX5" fmla="*/ 671986 w 3429000"/>
                <a:gd name="connsiteY5" fmla="*/ 1025178 h 1040860"/>
                <a:gd name="connsiteX6" fmla="*/ 722008 w 3429000"/>
                <a:gd name="connsiteY6" fmla="*/ 1029544 h 1040860"/>
                <a:gd name="connsiteX7" fmla="*/ 693172 w 3429000"/>
                <a:gd name="connsiteY7" fmla="*/ 1034532 h 1040860"/>
                <a:gd name="connsiteX8" fmla="*/ 750439 w 3429000"/>
                <a:gd name="connsiteY8" fmla="*/ 1032025 h 1040860"/>
                <a:gd name="connsiteX9" fmla="*/ 792546 w 3429000"/>
                <a:gd name="connsiteY9" fmla="*/ 1035699 h 1040860"/>
                <a:gd name="connsiteX10" fmla="*/ 771487 w 3429000"/>
                <a:gd name="connsiteY10" fmla="*/ 1031103 h 1040860"/>
                <a:gd name="connsiteX11" fmla="*/ 814144 w 3429000"/>
                <a:gd name="connsiteY11" fmla="*/ 1029235 h 1040860"/>
                <a:gd name="connsiteX12" fmla="*/ 1317698 w 3429000"/>
                <a:gd name="connsiteY12" fmla="*/ 543125 h 1040860"/>
                <a:gd name="connsiteX13" fmla="*/ 867037 w 3429000"/>
                <a:gd name="connsiteY13" fmla="*/ 15720 h 1040860"/>
                <a:gd name="connsiteX14" fmla="*/ 775511 w 3429000"/>
                <a:gd name="connsiteY14" fmla="*/ 3717 h 1040860"/>
                <a:gd name="connsiteX15" fmla="*/ 792541 w 3429000"/>
                <a:gd name="connsiteY15" fmla="*/ 0 h 1040860"/>
                <a:gd name="connsiteX16" fmla="*/ 3429000 w 3429000"/>
                <a:gd name="connsiteY16" fmla="*/ 0 h 1040860"/>
                <a:gd name="connsiteX17" fmla="*/ 3429000 w 3429000"/>
                <a:gd name="connsiteY17" fmla="*/ 1040860 h 1040860"/>
                <a:gd name="connsiteX18" fmla="*/ 0 w 3429000"/>
                <a:gd name="connsiteY18" fmla="*/ 1040860 h 1040860"/>
                <a:gd name="connsiteX19" fmla="*/ 0 w 3429000"/>
                <a:gd name="connsiteY19" fmla="*/ 0 h 104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0" h="1040860">
                  <a:moveTo>
                    <a:pt x="0" y="0"/>
                  </a:moveTo>
                  <a:lnTo>
                    <a:pt x="747166" y="0"/>
                  </a:lnTo>
                  <a:lnTo>
                    <a:pt x="758420" y="2977"/>
                  </a:lnTo>
                  <a:lnTo>
                    <a:pt x="671986" y="10520"/>
                  </a:lnTo>
                  <a:cubicBezTo>
                    <a:pt x="399394" y="58808"/>
                    <a:pt x="194340" y="267598"/>
                    <a:pt x="194340" y="517849"/>
                  </a:cubicBezTo>
                  <a:cubicBezTo>
                    <a:pt x="194340" y="768100"/>
                    <a:pt x="399394" y="976891"/>
                    <a:pt x="671986" y="1025178"/>
                  </a:cubicBezTo>
                  <a:lnTo>
                    <a:pt x="722008" y="1029544"/>
                  </a:lnTo>
                  <a:lnTo>
                    <a:pt x="693172" y="1034532"/>
                  </a:lnTo>
                  <a:lnTo>
                    <a:pt x="750439" y="1032025"/>
                  </a:lnTo>
                  <a:lnTo>
                    <a:pt x="792546" y="1035699"/>
                  </a:lnTo>
                  <a:lnTo>
                    <a:pt x="771487" y="1031103"/>
                  </a:lnTo>
                  <a:lnTo>
                    <a:pt x="814144" y="1029235"/>
                  </a:lnTo>
                  <a:cubicBezTo>
                    <a:pt x="1088946" y="992786"/>
                    <a:pt x="1304652" y="793094"/>
                    <a:pt x="1317698" y="543125"/>
                  </a:cubicBezTo>
                  <a:cubicBezTo>
                    <a:pt x="1330744" y="293156"/>
                    <a:pt x="1136805" y="75737"/>
                    <a:pt x="867037" y="15720"/>
                  </a:cubicBezTo>
                  <a:lnTo>
                    <a:pt x="775511" y="3717"/>
                  </a:lnTo>
                  <a:lnTo>
                    <a:pt x="792541" y="0"/>
                  </a:lnTo>
                  <a:lnTo>
                    <a:pt x="3429000" y="0"/>
                  </a:lnTo>
                  <a:lnTo>
                    <a:pt x="3429000" y="1040860"/>
                  </a:lnTo>
                  <a:lnTo>
                    <a:pt x="0" y="1040860"/>
                  </a:lnTo>
                  <a:lnTo>
                    <a:pt x="0" y="0"/>
                  </a:lnTo>
                  <a:close/>
                </a:path>
              </a:pathLst>
            </a:custGeom>
            <a:gradFill>
              <a:gsLst>
                <a:gs pos="0">
                  <a:srgbClr val="D3AC55"/>
                </a:gs>
                <a:gs pos="100000">
                  <a:srgbClr val="C8932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1350000" bIns="162000" anchor="b" anchorCtr="0" forceAA="0" compatLnSpc="1">
              <a:normAutofit/>
            </a:bodyPr>
            <a:p>
              <a:pPr algn="r">
                <a:lnSpc>
                  <a:spcPct val="120000"/>
                </a:lnSpc>
              </a:pPr>
              <a:r>
                <a:rPr lang="zh-CN" altLang="en-US" sz="1050" dirty="0">
                  <a:solidFill>
                    <a:schemeClr val="bg1"/>
                  </a:solidFill>
                  <a:cs typeface="+mn-ea"/>
                  <a:sym typeface="+mn-lt"/>
                </a:rPr>
                <a:t>其他问题需要更多的用户测试，获得更多测试数据</a:t>
              </a:r>
              <a:endParaRPr lang="zh-CN" altLang="en-US" sz="1050" dirty="0">
                <a:solidFill>
                  <a:schemeClr val="bg1"/>
                </a:solidFill>
                <a:cs typeface="+mn-ea"/>
                <a:sym typeface="+mn-lt"/>
              </a:endParaRPr>
            </a:p>
          </p:txBody>
        </p:sp>
        <p:sp>
          <p:nvSpPr>
            <p:cNvPr id="35" name="ïšḻïďê-Freeform: Shape 22"/>
            <p:cNvSpPr/>
            <p:nvPr/>
          </p:nvSpPr>
          <p:spPr>
            <a:xfrm rot="10800000" flipV="1">
              <a:off x="6339356" y="2483610"/>
              <a:ext cx="4009751" cy="1217145"/>
            </a:xfrm>
            <a:custGeom>
              <a:avLst/>
              <a:gdLst>
                <a:gd name="connsiteX0" fmla="*/ 3429000 w 3429000"/>
                <a:gd name="connsiteY0" fmla="*/ 1040860 h 1040860"/>
                <a:gd name="connsiteX1" fmla="*/ 0 w 3429000"/>
                <a:gd name="connsiteY1" fmla="*/ 1040860 h 1040860"/>
                <a:gd name="connsiteX2" fmla="*/ 0 w 3429000"/>
                <a:gd name="connsiteY2" fmla="*/ 0 h 1040860"/>
                <a:gd name="connsiteX3" fmla="*/ 747166 w 3429000"/>
                <a:gd name="connsiteY3" fmla="*/ 0 h 1040860"/>
                <a:gd name="connsiteX4" fmla="*/ 758420 w 3429000"/>
                <a:gd name="connsiteY4" fmla="*/ 2977 h 1040860"/>
                <a:gd name="connsiteX5" fmla="*/ 671986 w 3429000"/>
                <a:gd name="connsiteY5" fmla="*/ 10520 h 1040860"/>
                <a:gd name="connsiteX6" fmla="*/ 194340 w 3429000"/>
                <a:gd name="connsiteY6" fmla="*/ 517849 h 1040860"/>
                <a:gd name="connsiteX7" fmla="*/ 671986 w 3429000"/>
                <a:gd name="connsiteY7" fmla="*/ 1025178 h 1040860"/>
                <a:gd name="connsiteX8" fmla="*/ 722008 w 3429000"/>
                <a:gd name="connsiteY8" fmla="*/ 1029544 h 1040860"/>
                <a:gd name="connsiteX9" fmla="*/ 693172 w 3429000"/>
                <a:gd name="connsiteY9" fmla="*/ 1034532 h 1040860"/>
                <a:gd name="connsiteX10" fmla="*/ 750439 w 3429000"/>
                <a:gd name="connsiteY10" fmla="*/ 1032025 h 1040860"/>
                <a:gd name="connsiteX11" fmla="*/ 792545 w 3429000"/>
                <a:gd name="connsiteY11" fmla="*/ 1035699 h 1040860"/>
                <a:gd name="connsiteX12" fmla="*/ 771487 w 3429000"/>
                <a:gd name="connsiteY12" fmla="*/ 1031103 h 1040860"/>
                <a:gd name="connsiteX13" fmla="*/ 814143 w 3429000"/>
                <a:gd name="connsiteY13" fmla="*/ 1029235 h 1040860"/>
                <a:gd name="connsiteX14" fmla="*/ 1317698 w 3429000"/>
                <a:gd name="connsiteY14" fmla="*/ 543125 h 1040860"/>
                <a:gd name="connsiteX15" fmla="*/ 867037 w 3429000"/>
                <a:gd name="connsiteY15" fmla="*/ 15720 h 1040860"/>
                <a:gd name="connsiteX16" fmla="*/ 775511 w 3429000"/>
                <a:gd name="connsiteY16" fmla="*/ 3717 h 1040860"/>
                <a:gd name="connsiteX17" fmla="*/ 792541 w 3429000"/>
                <a:gd name="connsiteY17" fmla="*/ 0 h 1040860"/>
                <a:gd name="connsiteX18" fmla="*/ 3429000 w 3429000"/>
                <a:gd name="connsiteY18" fmla="*/ 0 h 1040860"/>
                <a:gd name="connsiteX19" fmla="*/ 3429000 w 3429000"/>
                <a:gd name="connsiteY19" fmla="*/ 1040860 h 104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0" h="1040860">
                  <a:moveTo>
                    <a:pt x="3429000" y="1040860"/>
                  </a:moveTo>
                  <a:lnTo>
                    <a:pt x="0" y="1040860"/>
                  </a:lnTo>
                  <a:lnTo>
                    <a:pt x="0" y="0"/>
                  </a:lnTo>
                  <a:lnTo>
                    <a:pt x="747166" y="0"/>
                  </a:lnTo>
                  <a:lnTo>
                    <a:pt x="758420" y="2977"/>
                  </a:lnTo>
                  <a:lnTo>
                    <a:pt x="671986" y="10520"/>
                  </a:lnTo>
                  <a:cubicBezTo>
                    <a:pt x="399394" y="58808"/>
                    <a:pt x="194340" y="267598"/>
                    <a:pt x="194340" y="517849"/>
                  </a:cubicBezTo>
                  <a:cubicBezTo>
                    <a:pt x="194340" y="768100"/>
                    <a:pt x="399394" y="976891"/>
                    <a:pt x="671986" y="1025178"/>
                  </a:cubicBezTo>
                  <a:lnTo>
                    <a:pt x="722008" y="1029544"/>
                  </a:lnTo>
                  <a:lnTo>
                    <a:pt x="693172" y="1034532"/>
                  </a:lnTo>
                  <a:lnTo>
                    <a:pt x="750439" y="1032025"/>
                  </a:lnTo>
                  <a:lnTo>
                    <a:pt x="792545" y="1035699"/>
                  </a:lnTo>
                  <a:lnTo>
                    <a:pt x="771487" y="1031103"/>
                  </a:lnTo>
                  <a:lnTo>
                    <a:pt x="814143" y="1029235"/>
                  </a:lnTo>
                  <a:cubicBezTo>
                    <a:pt x="1088946" y="992786"/>
                    <a:pt x="1304652" y="793094"/>
                    <a:pt x="1317698" y="543125"/>
                  </a:cubicBezTo>
                  <a:cubicBezTo>
                    <a:pt x="1330744" y="293156"/>
                    <a:pt x="1136805" y="75737"/>
                    <a:pt x="867037" y="15720"/>
                  </a:cubicBezTo>
                  <a:lnTo>
                    <a:pt x="775511" y="3717"/>
                  </a:lnTo>
                  <a:lnTo>
                    <a:pt x="792541" y="0"/>
                  </a:lnTo>
                  <a:lnTo>
                    <a:pt x="3429000" y="0"/>
                  </a:lnTo>
                  <a:lnTo>
                    <a:pt x="3429000" y="1040860"/>
                  </a:lnTo>
                  <a:close/>
                </a:path>
              </a:pathLst>
            </a:custGeom>
            <a:gradFill>
              <a:gsLst>
                <a:gs pos="0">
                  <a:srgbClr val="D3AC55"/>
                </a:gs>
                <a:gs pos="100000">
                  <a:srgbClr val="C8932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1350000" bIns="162000" anchor="b" anchorCtr="0" forceAA="0" compatLnSpc="1">
              <a:normAutofit/>
            </a:bodyPr>
            <a:p>
              <a:pPr algn="r">
                <a:lnSpc>
                  <a:spcPct val="120000"/>
                </a:lnSpc>
              </a:pPr>
              <a:r>
                <a:rPr lang="en-US" altLang="zh-CN" sz="1050" dirty="0">
                  <a:solidFill>
                    <a:schemeClr val="bg1"/>
                  </a:solidFill>
                  <a:cs typeface="+mn-ea"/>
                  <a:sym typeface="+mn-lt"/>
                </a:rPr>
                <a:t>tkinter</a:t>
              </a:r>
              <a:r>
                <a:rPr lang="zh-CN" altLang="en-US" sz="1050" dirty="0">
                  <a:solidFill>
                    <a:schemeClr val="bg1"/>
                  </a:solidFill>
                  <a:cs typeface="+mn-ea"/>
                  <a:sym typeface="+mn-lt"/>
                </a:rPr>
                <a:t>和</a:t>
              </a:r>
              <a:r>
                <a:rPr lang="en-US" altLang="zh-CN" sz="1050" dirty="0">
                  <a:solidFill>
                    <a:schemeClr val="bg1"/>
                  </a:solidFill>
                  <a:cs typeface="+mn-ea"/>
                  <a:sym typeface="+mn-lt"/>
                </a:rPr>
                <a:t>pyqt5</a:t>
              </a:r>
              <a:r>
                <a:rPr lang="zh-CN" altLang="en-US" sz="1050" dirty="0">
                  <a:solidFill>
                    <a:schemeClr val="bg1"/>
                  </a:solidFill>
                  <a:cs typeface="+mn-ea"/>
                  <a:sym typeface="+mn-lt"/>
                </a:rPr>
                <a:t>库的兼容性不是很好，用法较繁琐。 </a:t>
              </a:r>
              <a:endParaRPr lang="zh-CN" altLang="en-US" sz="1050" dirty="0">
                <a:solidFill>
                  <a:schemeClr val="bg1"/>
                </a:solidFill>
                <a:cs typeface="+mn-ea"/>
                <a:sym typeface="+mn-lt"/>
              </a:endParaRPr>
            </a:p>
          </p:txBody>
        </p:sp>
        <p:sp>
          <p:nvSpPr>
            <p:cNvPr id="36" name="ïšḻïďê-Freeform: Shape 23"/>
            <p:cNvSpPr/>
            <p:nvPr/>
          </p:nvSpPr>
          <p:spPr>
            <a:xfrm rot="10800000">
              <a:off x="8899814" y="2501619"/>
              <a:ext cx="1110660" cy="1192788"/>
            </a:xfrm>
            <a:custGeom>
              <a:avLst/>
              <a:gdLst>
                <a:gd name="connsiteX0" fmla="*/ 442750 w 864922"/>
                <a:gd name="connsiteY0" fmla="*/ 0 h 1020031"/>
                <a:gd name="connsiteX1" fmla="*/ 519802 w 864922"/>
                <a:gd name="connsiteY1" fmla="*/ 22384 h 1020031"/>
                <a:gd name="connsiteX2" fmla="*/ 864354 w 864922"/>
                <a:gd name="connsiteY2" fmla="*/ 533931 h 1020031"/>
                <a:gd name="connsiteX3" fmla="*/ 472843 w 864922"/>
                <a:gd name="connsiteY3" fmla="*/ 1010498 h 1020031"/>
                <a:gd name="connsiteX4" fmla="*/ 422666 w 864922"/>
                <a:gd name="connsiteY4" fmla="*/ 1020031 h 1020031"/>
                <a:gd name="connsiteX5" fmla="*/ 368447 w 864922"/>
                <a:gd name="connsiteY5" fmla="*/ 1007036 h 1020031"/>
                <a:gd name="connsiteX6" fmla="*/ 0 w 864922"/>
                <a:gd name="connsiteY6" fmla="*/ 512422 h 1020031"/>
                <a:gd name="connsiteX7" fmla="*/ 368447 w 864922"/>
                <a:gd name="connsiteY7" fmla="*/ 17808 h 1020031"/>
                <a:gd name="connsiteX8" fmla="*/ 442750 w 864922"/>
                <a:gd name="connsiteY8" fmla="*/ 0 h 102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922" h="1020031">
                  <a:moveTo>
                    <a:pt x="442750" y="0"/>
                  </a:moveTo>
                  <a:lnTo>
                    <a:pt x="519802" y="22384"/>
                  </a:lnTo>
                  <a:cubicBezTo>
                    <a:pt x="733443" y="105167"/>
                    <a:pt x="875069" y="308482"/>
                    <a:pt x="864354" y="533931"/>
                  </a:cubicBezTo>
                  <a:cubicBezTo>
                    <a:pt x="853641" y="759380"/>
                    <a:pt x="693371" y="948349"/>
                    <a:pt x="472843" y="1010498"/>
                  </a:cubicBezTo>
                  <a:lnTo>
                    <a:pt x="422666" y="1020031"/>
                  </a:lnTo>
                  <a:lnTo>
                    <a:pt x="368447" y="1007036"/>
                  </a:lnTo>
                  <a:cubicBezTo>
                    <a:pt x="151118" y="934488"/>
                    <a:pt x="0" y="738126"/>
                    <a:pt x="0" y="512422"/>
                  </a:cubicBezTo>
                  <a:cubicBezTo>
                    <a:pt x="0" y="286719"/>
                    <a:pt x="151118" y="90355"/>
                    <a:pt x="368447" y="17808"/>
                  </a:cubicBezTo>
                  <a:lnTo>
                    <a:pt x="442750" y="0"/>
                  </a:lnTo>
                  <a:close/>
                </a:path>
              </a:pathLst>
            </a:custGeom>
            <a:gradFill>
              <a:gsLst>
                <a:gs pos="0">
                  <a:srgbClr val="D4BB76"/>
                </a:gs>
                <a:gs pos="100000">
                  <a:srgbClr val="C89324"/>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015">
                <a:cs typeface="+mn-ea"/>
                <a:sym typeface="+mn-lt"/>
              </a:endParaRPr>
            </a:p>
          </p:txBody>
        </p:sp>
        <p:sp>
          <p:nvSpPr>
            <p:cNvPr id="2" name="ïšḻïďê-TextBox 33"/>
            <p:cNvSpPr txBox="1"/>
            <p:nvPr/>
          </p:nvSpPr>
          <p:spPr>
            <a:xfrm>
              <a:off x="3548033" y="1290824"/>
              <a:ext cx="2222626" cy="445988"/>
            </a:xfrm>
            <a:prstGeom prst="rect">
              <a:avLst/>
            </a:prstGeom>
            <a:noFill/>
          </p:spPr>
          <p:txBody>
            <a:bodyPr wrap="none" anchor="b" anchorCtr="0">
              <a:normAutofit/>
            </a:bodyPr>
            <a:p>
              <a:r>
                <a:rPr lang="zh-CN" altLang="en-US" sz="1015" b="1" dirty="0">
                  <a:solidFill>
                    <a:schemeClr val="bg1"/>
                  </a:solidFill>
                  <a:cs typeface="+mn-ea"/>
                  <a:sym typeface="+mn-lt"/>
                </a:rPr>
                <a:t>校园网测试</a:t>
              </a:r>
              <a:endParaRPr lang="zh-CN" altLang="en-US" sz="1015" b="1" dirty="0">
                <a:solidFill>
                  <a:schemeClr val="bg1"/>
                </a:solidFill>
                <a:cs typeface="+mn-ea"/>
                <a:sym typeface="+mn-lt"/>
              </a:endParaRPr>
            </a:p>
          </p:txBody>
        </p:sp>
        <p:sp>
          <p:nvSpPr>
            <p:cNvPr id="4" name="ïšḻïďê-TextBox 44"/>
            <p:cNvSpPr txBox="1"/>
            <p:nvPr/>
          </p:nvSpPr>
          <p:spPr>
            <a:xfrm>
              <a:off x="6191856" y="4819216"/>
              <a:ext cx="2276695" cy="445988"/>
            </a:xfrm>
            <a:prstGeom prst="rect">
              <a:avLst/>
            </a:prstGeom>
            <a:noFill/>
          </p:spPr>
          <p:txBody>
            <a:bodyPr wrap="none" anchor="b" anchorCtr="0">
              <a:normAutofit/>
            </a:bodyPr>
            <a:p>
              <a:pPr algn="r"/>
              <a:r>
                <a:rPr lang="zh-CN" altLang="en-US" sz="1015" b="1">
                  <a:solidFill>
                    <a:schemeClr val="bg1"/>
                  </a:solidFill>
                  <a:cs typeface="+mn-ea"/>
                  <a:sym typeface="+mn-lt"/>
                </a:rPr>
                <a:t>其他问题</a:t>
              </a:r>
              <a:endParaRPr lang="zh-CN" altLang="en-US" sz="1015" b="1">
                <a:solidFill>
                  <a:schemeClr val="bg1"/>
                </a:solidFill>
                <a:cs typeface="+mn-ea"/>
                <a:sym typeface="+mn-lt"/>
              </a:endParaRPr>
            </a:p>
          </p:txBody>
        </p:sp>
        <p:sp>
          <p:nvSpPr>
            <p:cNvPr id="5" name="ïšḻïďê-TextBox 45"/>
            <p:cNvSpPr txBox="1"/>
            <p:nvPr/>
          </p:nvSpPr>
          <p:spPr>
            <a:xfrm>
              <a:off x="6359983" y="2483610"/>
              <a:ext cx="2201198" cy="445988"/>
            </a:xfrm>
            <a:prstGeom prst="rect">
              <a:avLst/>
            </a:prstGeom>
            <a:noFill/>
          </p:spPr>
          <p:txBody>
            <a:bodyPr wrap="none" anchor="b" anchorCtr="0">
              <a:normAutofit/>
            </a:bodyPr>
            <a:p>
              <a:pPr algn="r"/>
              <a:r>
                <a:rPr lang="en-US" altLang="zh-CN" sz="1015" b="1">
                  <a:solidFill>
                    <a:schemeClr val="bg1"/>
                  </a:solidFill>
                  <a:cs typeface="+mn-ea"/>
                  <a:sym typeface="+mn-lt"/>
                </a:rPr>
                <a:t>python</a:t>
              </a:r>
              <a:r>
                <a:rPr lang="zh-CN" altLang="en-US" sz="1015" b="1">
                  <a:solidFill>
                    <a:schemeClr val="bg1"/>
                  </a:solidFill>
                  <a:cs typeface="+mn-ea"/>
                  <a:sym typeface="+mn-lt"/>
                </a:rPr>
                <a:t>库的兼容性</a:t>
              </a:r>
              <a:endParaRPr lang="zh-CN" altLang="en-US" sz="1015" b="1">
                <a:solidFill>
                  <a:schemeClr val="bg1"/>
                </a:solidFill>
                <a:cs typeface="+mn-ea"/>
                <a:sym typeface="+mn-lt"/>
              </a:endParaRPr>
            </a:p>
          </p:txBody>
        </p:sp>
      </p:grpSp>
      <p:sp>
        <p:nvSpPr>
          <p:cNvPr id="6" name="文本框 5"/>
          <p:cNvSpPr txBox="1"/>
          <p:nvPr/>
        </p:nvSpPr>
        <p:spPr>
          <a:xfrm>
            <a:off x="2933065" y="1824355"/>
            <a:ext cx="552450" cy="483235"/>
          </a:xfrm>
          <a:prstGeom prst="rect">
            <a:avLst/>
          </a:prstGeom>
          <a:noFill/>
        </p:spPr>
        <p:txBody>
          <a:bodyPr wrap="square" rtlCol="0">
            <a:spAutoFit/>
          </a:bodyPr>
          <a:p>
            <a:r>
              <a:rPr lang="en-US" altLang="zh-CN" sz="2400">
                <a:solidFill>
                  <a:schemeClr val="bg1"/>
                </a:solidFill>
              </a:rPr>
              <a:t>01</a:t>
            </a:r>
            <a:endParaRPr lang="en-US" altLang="zh-CN" sz="2400">
              <a:solidFill>
                <a:schemeClr val="bg1"/>
              </a:solidFill>
            </a:endParaRPr>
          </a:p>
        </p:txBody>
      </p:sp>
      <p:sp>
        <p:nvSpPr>
          <p:cNvPr id="34" name="文本框 33"/>
          <p:cNvSpPr txBox="1"/>
          <p:nvPr/>
        </p:nvSpPr>
        <p:spPr>
          <a:xfrm>
            <a:off x="7848600" y="2727325"/>
            <a:ext cx="552450" cy="483235"/>
          </a:xfrm>
          <a:prstGeom prst="rect">
            <a:avLst/>
          </a:prstGeom>
          <a:noFill/>
        </p:spPr>
        <p:txBody>
          <a:bodyPr wrap="square" rtlCol="0">
            <a:spAutoFit/>
          </a:bodyPr>
          <a:p>
            <a:r>
              <a:rPr lang="en-US" altLang="zh-CN" sz="2400">
                <a:solidFill>
                  <a:schemeClr val="bg1"/>
                </a:solidFill>
              </a:rPr>
              <a:t>02</a:t>
            </a:r>
            <a:endParaRPr lang="en-US" altLang="zh-CN" sz="2400">
              <a:solidFill>
                <a:schemeClr val="bg1"/>
              </a:solidFill>
            </a:endParaRPr>
          </a:p>
        </p:txBody>
      </p:sp>
      <p:sp>
        <p:nvSpPr>
          <p:cNvPr id="37" name="文本框 36"/>
          <p:cNvSpPr txBox="1"/>
          <p:nvPr/>
        </p:nvSpPr>
        <p:spPr>
          <a:xfrm>
            <a:off x="2792730" y="3564255"/>
            <a:ext cx="552450" cy="483235"/>
          </a:xfrm>
          <a:prstGeom prst="rect">
            <a:avLst/>
          </a:prstGeom>
          <a:noFill/>
        </p:spPr>
        <p:txBody>
          <a:bodyPr wrap="square" rtlCol="0">
            <a:spAutoFit/>
          </a:bodyPr>
          <a:p>
            <a:r>
              <a:rPr lang="en-US" altLang="zh-CN" sz="2400">
                <a:solidFill>
                  <a:schemeClr val="bg1"/>
                </a:solidFill>
              </a:rPr>
              <a:t>03</a:t>
            </a:r>
            <a:endParaRPr lang="en-US" altLang="zh-CN" sz="2400">
              <a:solidFill>
                <a:schemeClr val="bg1"/>
              </a:solidFill>
            </a:endParaRPr>
          </a:p>
        </p:txBody>
      </p:sp>
      <p:sp>
        <p:nvSpPr>
          <p:cNvPr id="43" name="文本框 42"/>
          <p:cNvSpPr txBox="1"/>
          <p:nvPr/>
        </p:nvSpPr>
        <p:spPr>
          <a:xfrm>
            <a:off x="7749540" y="4472305"/>
            <a:ext cx="552450" cy="483235"/>
          </a:xfrm>
          <a:prstGeom prst="rect">
            <a:avLst/>
          </a:prstGeom>
          <a:noFill/>
        </p:spPr>
        <p:txBody>
          <a:bodyPr wrap="square" rtlCol="0">
            <a:spAutoFit/>
          </a:bodyPr>
          <a:p>
            <a:r>
              <a:rPr lang="en-US" altLang="zh-CN" sz="2400">
                <a:solidFill>
                  <a:schemeClr val="bg1"/>
                </a:solidFill>
              </a:rPr>
              <a:t>04</a:t>
            </a:r>
            <a:endParaRPr lang="en-US" altLang="zh-CN"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6" presetClass="entr" presetSubtype="37"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outVertical)">
                                      <p:cBhvr>
                                        <p:cTn id="15" dur="500"/>
                                        <p:tgtEl>
                                          <p:spTgt spid="22"/>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ppt_x"/>
                                          </p:val>
                                        </p:tav>
                                        <p:tav tm="100000">
                                          <p:val>
                                            <p:strVal val="#ppt_x"/>
                                          </p:val>
                                        </p:tav>
                                      </p:tavLst>
                                    </p:anim>
                                    <p:anim calcmode="lin" valueType="num">
                                      <p:cBhvr additive="base">
                                        <p:cTn id="23" dur="500" fill="hold"/>
                                        <p:tgtEl>
                                          <p:spTgt spid="3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fill="hold"/>
                                        <p:tgtEl>
                                          <p:spTgt spid="37"/>
                                        </p:tgtEl>
                                        <p:attrNameLst>
                                          <p:attrName>ppt_x</p:attrName>
                                        </p:attrNameLst>
                                      </p:cBhvr>
                                      <p:tavLst>
                                        <p:tav tm="0">
                                          <p:val>
                                            <p:strVal val="#ppt_x"/>
                                          </p:val>
                                        </p:tav>
                                        <p:tav tm="100000">
                                          <p:val>
                                            <p:strVal val="#ppt_x"/>
                                          </p:val>
                                        </p:tav>
                                      </p:tavLst>
                                    </p:anim>
                                    <p:anim calcmode="lin" valueType="num">
                                      <p:cBhvr additive="base">
                                        <p:cTn id="27" dur="500" fill="hold"/>
                                        <p:tgtEl>
                                          <p:spTgt spid="3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4" grpId="0"/>
      <p:bldP spid="37" grpId="0"/>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建筑物, 圆屋顶&#10;&#10;已生成高可信度的说明"/>
          <p:cNvPicPr>
            <a:picLocks noChangeAspect="1"/>
          </p:cNvPicPr>
          <p:nvPr/>
        </p:nvPicPr>
        <p:blipFill>
          <a:blip r:embed="rId1" cstate="screen"/>
          <a:stretch>
            <a:fillRect/>
          </a:stretch>
        </p:blipFill>
        <p:spPr>
          <a:xfrm>
            <a:off x="3881941" y="1096757"/>
            <a:ext cx="4060494" cy="4664486"/>
          </a:xfrm>
          <a:prstGeom prst="rect">
            <a:avLst/>
          </a:prstGeom>
        </p:spPr>
      </p:pic>
      <p:sp>
        <p:nvSpPr>
          <p:cNvPr id="10" name="文本框 9"/>
          <p:cNvSpPr txBox="1"/>
          <p:nvPr/>
        </p:nvSpPr>
        <p:spPr>
          <a:xfrm>
            <a:off x="4416345" y="2435607"/>
            <a:ext cx="2991685" cy="1754326"/>
          </a:xfrm>
          <a:prstGeom prst="rect">
            <a:avLst/>
          </a:prstGeom>
          <a:noFill/>
        </p:spPr>
        <p:txBody>
          <a:bodyPr wrap="square" rtlCol="0">
            <a:spAutoFit/>
          </a:bodyPr>
          <a:lstStyle>
            <a:defPPr>
              <a:defRPr lang="zh-CN"/>
            </a:defPPr>
            <a:lvl1pPr algn="ctr">
              <a:defRPr sz="4400" b="1">
                <a:gradFill flip="none" rotWithShape="1">
                  <a:gsLst>
                    <a:gs pos="0">
                      <a:srgbClr val="DECB96"/>
                    </a:gs>
                    <a:gs pos="100000">
                      <a:srgbClr val="C89324"/>
                    </a:gs>
                  </a:gsLst>
                  <a:lin ang="16200000" scaled="1"/>
                  <a:tileRect/>
                </a:gradFill>
                <a:latin typeface="微软雅黑" panose="020B0503020204020204" pitchFamily="34" charset="-122"/>
                <a:ea typeface="微软雅黑" panose="020B0503020204020204" pitchFamily="34" charset="-122"/>
              </a:defRPr>
            </a:lvl1pPr>
          </a:lstStyle>
          <a:p>
            <a:r>
              <a:rPr lang="en-US" altLang="zh-CN" sz="5400" dirty="0">
                <a:latin typeface="方正细谭黑简体" panose="02000000000000000000" pitchFamily="2" charset="-122"/>
                <a:ea typeface="方正细谭黑简体" panose="02000000000000000000" pitchFamily="2" charset="-122"/>
                <a:cs typeface="+mn-ea"/>
                <a:sym typeface="+mn-lt"/>
              </a:rPr>
              <a:t>THANK</a:t>
            </a:r>
            <a:endParaRPr lang="en-US" altLang="zh-CN" sz="5400" dirty="0">
              <a:latin typeface="方正细谭黑简体" panose="02000000000000000000" pitchFamily="2" charset="-122"/>
              <a:ea typeface="方正细谭黑简体" panose="02000000000000000000" pitchFamily="2" charset="-122"/>
              <a:cs typeface="+mn-ea"/>
              <a:sym typeface="+mn-lt"/>
            </a:endParaRPr>
          </a:p>
          <a:p>
            <a:r>
              <a:rPr lang="en-US" altLang="zh-CN" sz="5400" dirty="0">
                <a:latin typeface="方正细谭黑简体" panose="02000000000000000000" pitchFamily="2" charset="-122"/>
                <a:ea typeface="方正细谭黑简体" panose="02000000000000000000" pitchFamily="2" charset="-122"/>
                <a:cs typeface="+mn-ea"/>
                <a:sym typeface="+mn-lt"/>
              </a:rPr>
              <a:t>YOU</a:t>
            </a:r>
            <a:endParaRPr lang="zh-CN" altLang="en-US" sz="5400" dirty="0">
              <a:latin typeface="方正细谭黑简体" panose="02000000000000000000" pitchFamily="2" charset="-122"/>
              <a:ea typeface="方正细谭黑简体" panose="02000000000000000000"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建筑物, 圆屋顶&#10;&#10;已生成高可信度的说明"/>
          <p:cNvPicPr>
            <a:picLocks noChangeAspect="1"/>
          </p:cNvPicPr>
          <p:nvPr/>
        </p:nvPicPr>
        <p:blipFill>
          <a:blip r:embed="rId1" cstate="screen"/>
          <a:stretch>
            <a:fillRect/>
          </a:stretch>
        </p:blipFill>
        <p:spPr>
          <a:xfrm>
            <a:off x="3881941" y="1096757"/>
            <a:ext cx="4060494" cy="4664486"/>
          </a:xfrm>
          <a:prstGeom prst="rect">
            <a:avLst/>
          </a:prstGeom>
        </p:spPr>
      </p:pic>
      <p:cxnSp>
        <p:nvCxnSpPr>
          <p:cNvPr id="4" name="直接连接符 3"/>
          <p:cNvCxnSpPr>
            <a:endCxn id="3" idx="1"/>
          </p:cNvCxnSpPr>
          <p:nvPr/>
        </p:nvCxnSpPr>
        <p:spPr>
          <a:xfrm>
            <a:off x="0" y="3429000"/>
            <a:ext cx="3881941"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3"/>
          </p:cNvCxnSpPr>
          <p:nvPr/>
        </p:nvCxnSpPr>
        <p:spPr>
          <a:xfrm>
            <a:off x="7941800" y="3429000"/>
            <a:ext cx="4249565"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55845" y="2390783"/>
            <a:ext cx="1312685" cy="646331"/>
          </a:xfrm>
          <a:prstGeom prst="rect">
            <a:avLst/>
          </a:prstGeom>
          <a:noFill/>
        </p:spPr>
        <p:txBody>
          <a:bodyPr wrap="square" rtlCol="0">
            <a:spAutoFit/>
          </a:bodyPr>
          <a:lstStyle>
            <a:defPPr>
              <a:defRPr lang="zh-CN"/>
            </a:defPPr>
            <a:lvl1pPr algn="ctr">
              <a:defRPr sz="4400" b="1">
                <a:gradFill flip="none" rotWithShape="1">
                  <a:gsLst>
                    <a:gs pos="0">
                      <a:srgbClr val="DECB96"/>
                    </a:gs>
                    <a:gs pos="100000">
                      <a:srgbClr val="C89324"/>
                    </a:gs>
                  </a:gsLst>
                  <a:lin ang="16200000" scaled="1"/>
                  <a:tileRect/>
                </a:gradFill>
                <a:latin typeface="微软雅黑" panose="020B0503020204020204" pitchFamily="34" charset="-122"/>
                <a:ea typeface="微软雅黑" panose="020B0503020204020204" pitchFamily="34" charset="-122"/>
              </a:defRPr>
            </a:lvl1pPr>
          </a:lstStyle>
          <a:p>
            <a:pPr algn="l"/>
            <a:r>
              <a:rPr lang="en-US" altLang="zh-CN" sz="3600" dirty="0">
                <a:latin typeface="+mn-lt"/>
                <a:ea typeface="+mn-ea"/>
                <a:cs typeface="+mn-ea"/>
                <a:sym typeface="+mn-lt"/>
              </a:rPr>
              <a:t>ONE</a:t>
            </a:r>
            <a:endParaRPr lang="zh-CN" altLang="en-US" sz="3600" dirty="0">
              <a:latin typeface="+mn-lt"/>
              <a:ea typeface="+mn-ea"/>
              <a:cs typeface="+mn-ea"/>
              <a:sym typeface="+mn-lt"/>
            </a:endParaRPr>
          </a:p>
        </p:txBody>
      </p:sp>
      <p:sp>
        <p:nvSpPr>
          <p:cNvPr id="11" name="矩形 10"/>
          <p:cNvSpPr/>
          <p:nvPr/>
        </p:nvSpPr>
        <p:spPr>
          <a:xfrm>
            <a:off x="5167123" y="3032565"/>
            <a:ext cx="1317653" cy="417830"/>
          </a:xfrm>
          <a:prstGeom prst="rect">
            <a:avLst/>
          </a:prstGeom>
          <a:noFill/>
        </p:spPr>
        <p:txBody>
          <a:bodyPr wrap="square" rtlCol="0">
            <a:spAutoFit/>
          </a:bodyPr>
          <a:lstStyle/>
          <a:p>
            <a:pPr algn="dist"/>
            <a:r>
              <a:rPr lang="zh-CN" altLang="en-US" sz="2000" b="1" dirty="0">
                <a:gradFill flip="none" rotWithShape="1">
                  <a:gsLst>
                    <a:gs pos="0">
                      <a:srgbClr val="DECB96"/>
                    </a:gs>
                    <a:gs pos="100000">
                      <a:srgbClr val="C89324"/>
                    </a:gs>
                  </a:gsLst>
                  <a:lin ang="16200000" scaled="1"/>
                  <a:tileRect/>
                </a:gradFill>
                <a:cs typeface="+mn-ea"/>
                <a:sym typeface="+mn-lt"/>
              </a:rPr>
              <a:t>项目介绍</a:t>
            </a:r>
            <a:endParaRPr lang="zh-CN" altLang="en-US" sz="2000" b="1" dirty="0">
              <a:gradFill flip="none" rotWithShape="1">
                <a:gsLst>
                  <a:gs pos="0">
                    <a:srgbClr val="DECB96"/>
                  </a:gs>
                  <a:gs pos="100000">
                    <a:srgbClr val="C89324"/>
                  </a:gs>
                </a:gsLst>
                <a:lin ang="16200000" scaled="1"/>
                <a:tileRect/>
              </a:gradFill>
              <a:cs typeface="+mn-ea"/>
              <a:sym typeface="+mn-lt"/>
            </a:endParaRPr>
          </a:p>
        </p:txBody>
      </p:sp>
      <p:sp>
        <p:nvSpPr>
          <p:cNvPr id="12" name="矩形 11"/>
          <p:cNvSpPr/>
          <p:nvPr/>
        </p:nvSpPr>
        <p:spPr>
          <a:xfrm>
            <a:off x="4775108" y="3428125"/>
            <a:ext cx="2223166" cy="845820"/>
          </a:xfrm>
          <a:prstGeom prst="rect">
            <a:avLst/>
          </a:prstGeom>
        </p:spPr>
        <p:txBody>
          <a:bodyPr wrap="square">
            <a:spAutoFit/>
          </a:bodyPr>
          <a:lstStyle/>
          <a:p>
            <a:pPr algn="ctr">
              <a:lnSpc>
                <a:spcPct val="150000"/>
              </a:lnSpc>
            </a:pPr>
            <a:r>
              <a:rPr lang="en-US" altLang="zh-CN" sz="1100" dirty="0">
                <a:solidFill>
                  <a:srgbClr val="DECB96"/>
                </a:solidFill>
                <a:cs typeface="+mn-ea"/>
                <a:sym typeface="+mn-lt"/>
              </a:rPr>
              <a:t>1</a:t>
            </a:r>
            <a:r>
              <a:rPr lang="zh-CN" altLang="en-US" sz="1100" dirty="0">
                <a:solidFill>
                  <a:srgbClr val="DECB96"/>
                </a:solidFill>
                <a:cs typeface="+mn-ea"/>
                <a:sym typeface="+mn-lt"/>
              </a:rPr>
              <a:t>、需求分析</a:t>
            </a:r>
            <a:endParaRPr lang="zh-CN" altLang="en-US" sz="1100" dirty="0">
              <a:solidFill>
                <a:srgbClr val="DECB96"/>
              </a:solidFill>
              <a:cs typeface="+mn-ea"/>
              <a:sym typeface="+mn-lt"/>
            </a:endParaRPr>
          </a:p>
          <a:p>
            <a:pPr algn="ctr">
              <a:lnSpc>
                <a:spcPct val="150000"/>
              </a:lnSpc>
            </a:pPr>
            <a:r>
              <a:rPr lang="en-US" altLang="zh-CN" sz="1100" dirty="0">
                <a:solidFill>
                  <a:srgbClr val="DECB96"/>
                </a:solidFill>
                <a:cs typeface="+mn-ea"/>
                <a:sym typeface="+mn-lt"/>
              </a:rPr>
              <a:t>2</a:t>
            </a:r>
            <a:r>
              <a:rPr lang="zh-CN" altLang="en-US" sz="1100" dirty="0">
                <a:solidFill>
                  <a:srgbClr val="DECB96"/>
                </a:solidFill>
                <a:cs typeface="+mn-ea"/>
                <a:sym typeface="+mn-lt"/>
              </a:rPr>
              <a:t>、项目简介</a:t>
            </a:r>
            <a:endParaRPr lang="zh-CN" altLang="en-US" sz="1100" dirty="0">
              <a:solidFill>
                <a:srgbClr val="DECB96"/>
              </a:solidFill>
              <a:cs typeface="+mn-ea"/>
              <a:sym typeface="+mn-lt"/>
            </a:endParaRPr>
          </a:p>
          <a:p>
            <a:pPr algn="ctr">
              <a:lnSpc>
                <a:spcPct val="150000"/>
              </a:lnSpc>
            </a:pPr>
            <a:r>
              <a:rPr lang="en-US" altLang="zh-CN" sz="1100" dirty="0">
                <a:solidFill>
                  <a:srgbClr val="DECB96"/>
                </a:solidFill>
                <a:cs typeface="+mn-ea"/>
                <a:sym typeface="+mn-lt"/>
              </a:rPr>
              <a:t>3</a:t>
            </a:r>
            <a:r>
              <a:rPr lang="zh-CN" altLang="en-US" sz="1100" dirty="0">
                <a:solidFill>
                  <a:srgbClr val="DECB96"/>
                </a:solidFill>
                <a:cs typeface="+mn-ea"/>
                <a:sym typeface="+mn-lt"/>
              </a:rPr>
              <a:t>、成员分工</a:t>
            </a:r>
            <a:endParaRPr lang="zh-CN" altLang="en-US" sz="1100" dirty="0">
              <a:solidFill>
                <a:srgbClr val="DECB96"/>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2"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d95e91cf-58a4-4e71-b536-74e4c4e9b22d"/>
          <p:cNvGrpSpPr>
            <a:grpSpLocks noChangeAspect="1"/>
          </p:cNvGrpSpPr>
          <p:nvPr/>
        </p:nvGrpSpPr>
        <p:grpSpPr>
          <a:xfrm>
            <a:off x="1447375" y="1612032"/>
            <a:ext cx="9160935" cy="3841960"/>
            <a:chOff x="1484426" y="2312876"/>
            <a:chExt cx="9160935" cy="3841960"/>
          </a:xfrm>
        </p:grpSpPr>
        <p:grpSp>
          <p:nvGrpSpPr>
            <p:cNvPr id="5" name="组合 4"/>
            <p:cNvGrpSpPr/>
            <p:nvPr/>
          </p:nvGrpSpPr>
          <p:grpSpPr>
            <a:xfrm>
              <a:off x="2284887" y="2312876"/>
              <a:ext cx="1133154" cy="1133153"/>
              <a:chOff x="3561416" y="2805766"/>
              <a:chExt cx="1246469" cy="1246469"/>
            </a:xfrm>
          </p:grpSpPr>
          <p:sp>
            <p:nvSpPr>
              <p:cNvPr id="30" name="椭圆 29"/>
              <p:cNvSpPr/>
              <p:nvPr/>
            </p:nvSpPr>
            <p:spPr>
              <a:xfrm>
                <a:off x="3561416" y="2805766"/>
                <a:ext cx="1246469" cy="1246469"/>
              </a:xfrm>
              <a:prstGeom prst="ellipse">
                <a:avLst/>
              </a:prstGeom>
              <a:gradFill>
                <a:gsLst>
                  <a:gs pos="0">
                    <a:srgbClr val="DECB96"/>
                  </a:gs>
                  <a:gs pos="100000">
                    <a:srgbClr val="C89324"/>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p>
                <a:pPr algn="ctr"/>
                <a:endParaRPr>
                  <a:solidFill>
                    <a:srgbClr val="D3AC55"/>
                  </a:solidFill>
                  <a:cs typeface="+mn-ea"/>
                  <a:sym typeface="+mn-lt"/>
                </a:endParaRPr>
              </a:p>
            </p:txBody>
          </p:sp>
          <p:sp>
            <p:nvSpPr>
              <p:cNvPr id="31" name="弦形 30"/>
              <p:cNvSpPr/>
              <p:nvPr/>
            </p:nvSpPr>
            <p:spPr>
              <a:xfrm>
                <a:off x="3686064" y="2930413"/>
                <a:ext cx="997173" cy="997173"/>
              </a:xfrm>
              <a:prstGeom prst="chord">
                <a:avLst>
                  <a:gd name="adj1" fmla="val 1168272"/>
                  <a:gd name="adj2" fmla="val 9631728"/>
                </a:avLst>
              </a:prstGeom>
              <a:solidFill>
                <a:schemeClr val="tx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p>
                <a:pPr algn="ctr"/>
                <a:endParaRPr>
                  <a:solidFill>
                    <a:srgbClr val="D3AC55"/>
                  </a:solidFill>
                  <a:cs typeface="+mn-ea"/>
                  <a:sym typeface="+mn-lt"/>
                </a:endParaRPr>
              </a:p>
            </p:txBody>
          </p:sp>
        </p:grpSp>
        <p:grpSp>
          <p:nvGrpSpPr>
            <p:cNvPr id="7" name="组合 6"/>
            <p:cNvGrpSpPr/>
            <p:nvPr/>
          </p:nvGrpSpPr>
          <p:grpSpPr>
            <a:xfrm>
              <a:off x="5553550" y="2312876"/>
              <a:ext cx="1133154" cy="1133153"/>
              <a:chOff x="5472766" y="2805766"/>
              <a:chExt cx="1246469" cy="1246469"/>
            </a:xfrm>
          </p:grpSpPr>
          <p:sp>
            <p:nvSpPr>
              <p:cNvPr id="28" name="椭圆 27"/>
              <p:cNvSpPr/>
              <p:nvPr/>
            </p:nvSpPr>
            <p:spPr>
              <a:xfrm>
                <a:off x="5472766" y="2805766"/>
                <a:ext cx="1246469" cy="1246469"/>
              </a:xfrm>
              <a:prstGeom prst="ellipse">
                <a:avLst/>
              </a:prstGeom>
              <a:gradFill>
                <a:gsLst>
                  <a:gs pos="0">
                    <a:srgbClr val="DECB96"/>
                  </a:gs>
                  <a:gs pos="100000">
                    <a:srgbClr val="C89324"/>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p>
                <a:pPr algn="ctr"/>
                <a:endParaRPr>
                  <a:solidFill>
                    <a:srgbClr val="D3AC55"/>
                  </a:solidFill>
                  <a:cs typeface="+mn-ea"/>
                  <a:sym typeface="+mn-lt"/>
                </a:endParaRPr>
              </a:p>
            </p:txBody>
          </p:sp>
          <p:sp>
            <p:nvSpPr>
              <p:cNvPr id="29" name="弦形 28"/>
              <p:cNvSpPr/>
              <p:nvPr/>
            </p:nvSpPr>
            <p:spPr>
              <a:xfrm>
                <a:off x="5597414" y="2930413"/>
                <a:ext cx="997173" cy="997173"/>
              </a:xfrm>
              <a:prstGeom prst="chord">
                <a:avLst>
                  <a:gd name="adj1" fmla="val 20431728"/>
                  <a:gd name="adj2" fmla="val 11968272"/>
                </a:avLst>
              </a:prstGeom>
              <a:solidFill>
                <a:schemeClr val="tx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p>
                <a:pPr algn="ctr"/>
                <a:endParaRPr>
                  <a:solidFill>
                    <a:srgbClr val="D3AC55"/>
                  </a:solidFill>
                  <a:cs typeface="+mn-ea"/>
                  <a:sym typeface="+mn-lt"/>
                </a:endParaRPr>
              </a:p>
            </p:txBody>
          </p:sp>
        </p:grpSp>
        <p:grpSp>
          <p:nvGrpSpPr>
            <p:cNvPr id="8" name="组合 7"/>
            <p:cNvGrpSpPr/>
            <p:nvPr/>
          </p:nvGrpSpPr>
          <p:grpSpPr>
            <a:xfrm>
              <a:off x="8822211" y="2312876"/>
              <a:ext cx="1133154" cy="1133153"/>
              <a:chOff x="7384116" y="2805766"/>
              <a:chExt cx="1246469" cy="1246469"/>
            </a:xfrm>
          </p:grpSpPr>
          <p:sp>
            <p:nvSpPr>
              <p:cNvPr id="26" name="椭圆 25"/>
              <p:cNvSpPr/>
              <p:nvPr/>
            </p:nvSpPr>
            <p:spPr>
              <a:xfrm>
                <a:off x="7384116" y="2805766"/>
                <a:ext cx="1246469" cy="1246469"/>
              </a:xfrm>
              <a:prstGeom prst="ellipse">
                <a:avLst/>
              </a:prstGeom>
              <a:gradFill>
                <a:gsLst>
                  <a:gs pos="0">
                    <a:srgbClr val="DECB96"/>
                  </a:gs>
                  <a:gs pos="100000">
                    <a:srgbClr val="C89324"/>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p>
                <a:pPr algn="ctr"/>
                <a:endParaRPr>
                  <a:solidFill>
                    <a:srgbClr val="D3AC55"/>
                  </a:solidFill>
                  <a:cs typeface="+mn-ea"/>
                  <a:sym typeface="+mn-lt"/>
                </a:endParaRPr>
              </a:p>
            </p:txBody>
          </p:sp>
          <p:sp>
            <p:nvSpPr>
              <p:cNvPr id="27" name="弦形 26"/>
              <p:cNvSpPr/>
              <p:nvPr/>
            </p:nvSpPr>
            <p:spPr>
              <a:xfrm>
                <a:off x="7508764" y="2930413"/>
                <a:ext cx="997173" cy="997173"/>
              </a:xfrm>
              <a:prstGeom prst="chord">
                <a:avLst>
                  <a:gd name="adj1" fmla="val 16200000"/>
                  <a:gd name="adj2" fmla="val 16200000"/>
                </a:avLst>
              </a:prstGeom>
              <a:solidFill>
                <a:schemeClr val="tx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p>
                <a:pPr algn="ctr"/>
                <a:endParaRPr>
                  <a:solidFill>
                    <a:srgbClr val="D3AC55"/>
                  </a:solidFill>
                  <a:cs typeface="+mn-ea"/>
                  <a:sym typeface="+mn-lt"/>
                </a:endParaRPr>
              </a:p>
            </p:txBody>
          </p:sp>
        </p:grpSp>
        <p:grpSp>
          <p:nvGrpSpPr>
            <p:cNvPr id="9" name="组合 8"/>
            <p:cNvGrpSpPr/>
            <p:nvPr/>
          </p:nvGrpSpPr>
          <p:grpSpPr>
            <a:xfrm>
              <a:off x="3514542" y="2879451"/>
              <a:ext cx="1942507" cy="1307831"/>
              <a:chOff x="3695790" y="4328050"/>
              <a:chExt cx="1942507" cy="1307831"/>
            </a:xfrm>
          </p:grpSpPr>
          <p:cxnSp>
            <p:nvCxnSpPr>
              <p:cNvPr id="23" name="直接连接符 22"/>
              <p:cNvCxnSpPr/>
              <p:nvPr/>
            </p:nvCxnSpPr>
            <p:spPr>
              <a:xfrm>
                <a:off x="3695790" y="4384928"/>
                <a:ext cx="541319" cy="671945"/>
              </a:xfrm>
              <a:prstGeom prst="line">
                <a:avLst/>
              </a:prstGeom>
              <a:ln>
                <a:solidFill>
                  <a:srgbClr val="D3AC5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040802" y="4328050"/>
                <a:ext cx="597495" cy="742677"/>
              </a:xfrm>
              <a:prstGeom prst="line">
                <a:avLst/>
              </a:prstGeom>
              <a:ln>
                <a:solidFill>
                  <a:srgbClr val="D3AC5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319138" y="4996246"/>
                <a:ext cx="639635" cy="639635"/>
              </a:xfrm>
              <a:prstGeom prst="ellipse">
                <a:avLst/>
              </a:prstGeom>
              <a:gradFill>
                <a:gsLst>
                  <a:gs pos="0">
                    <a:srgbClr val="DECB96"/>
                  </a:gs>
                  <a:gs pos="100000">
                    <a:srgbClr val="C89324"/>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p>
                <a:pPr algn="ctr"/>
                <a:endParaRPr>
                  <a:solidFill>
                    <a:srgbClr val="D3AC55"/>
                  </a:solidFill>
                  <a:cs typeface="+mn-ea"/>
                  <a:sym typeface="+mn-lt"/>
                </a:endParaRPr>
              </a:p>
            </p:txBody>
          </p:sp>
        </p:grpSp>
        <p:grpSp>
          <p:nvGrpSpPr>
            <p:cNvPr id="13" name="组合 12"/>
            <p:cNvGrpSpPr/>
            <p:nvPr/>
          </p:nvGrpSpPr>
          <p:grpSpPr>
            <a:xfrm>
              <a:off x="6783205" y="2861646"/>
              <a:ext cx="1942507" cy="1307832"/>
              <a:chOff x="6623978" y="4052235"/>
              <a:chExt cx="2136758" cy="1438614"/>
            </a:xfrm>
          </p:grpSpPr>
          <p:cxnSp>
            <p:nvCxnSpPr>
              <p:cNvPr id="20" name="直接连接符 19"/>
              <p:cNvCxnSpPr/>
              <p:nvPr/>
            </p:nvCxnSpPr>
            <p:spPr>
              <a:xfrm>
                <a:off x="6623978" y="4114800"/>
                <a:ext cx="595451" cy="739140"/>
              </a:xfrm>
              <a:prstGeom prst="line">
                <a:avLst/>
              </a:prstGeom>
              <a:ln>
                <a:solidFill>
                  <a:srgbClr val="D3AC5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8103492" y="4052235"/>
                <a:ext cx="657244" cy="816945"/>
              </a:xfrm>
              <a:prstGeom prst="line">
                <a:avLst/>
              </a:prstGeom>
              <a:ln>
                <a:solidFill>
                  <a:srgbClr val="D3AC5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7309661" y="4787252"/>
                <a:ext cx="703599" cy="703597"/>
              </a:xfrm>
              <a:prstGeom prst="ellipse">
                <a:avLst/>
              </a:prstGeom>
              <a:gradFill>
                <a:gsLst>
                  <a:gs pos="0">
                    <a:srgbClr val="DECB96"/>
                  </a:gs>
                  <a:gs pos="100000">
                    <a:srgbClr val="C89324"/>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p>
                <a:pPr algn="ctr"/>
                <a:endParaRPr>
                  <a:solidFill>
                    <a:srgbClr val="D3AC55"/>
                  </a:solidFill>
                  <a:cs typeface="+mn-ea"/>
                  <a:sym typeface="+mn-lt"/>
                </a:endParaRPr>
              </a:p>
            </p:txBody>
          </p:sp>
        </p:grpSp>
        <p:sp>
          <p:nvSpPr>
            <p:cNvPr id="14" name="矩形 13"/>
            <p:cNvSpPr/>
            <p:nvPr/>
          </p:nvSpPr>
          <p:spPr>
            <a:xfrm>
              <a:off x="1583130" y="3903696"/>
              <a:ext cx="1844752" cy="338554"/>
            </a:xfrm>
            <a:prstGeom prst="rect">
              <a:avLst/>
            </a:prstGeom>
          </p:spPr>
          <p:txBody>
            <a:bodyPr wrap="none">
              <a:noAutofit/>
            </a:bodyPr>
            <a:p>
              <a:pPr algn="r">
                <a:buClr>
                  <a:srgbClr val="E24848"/>
                </a:buClr>
                <a:defRPr/>
              </a:pPr>
              <a:r>
                <a:rPr lang="zh-CN" altLang="en-US" sz="2000" b="1" noProof="1">
                  <a:solidFill>
                    <a:srgbClr val="D3AC55"/>
                  </a:solidFill>
                  <a:cs typeface="+mn-ea"/>
                  <a:sym typeface="+mn-lt"/>
                </a:rPr>
                <a:t>课程表的获取</a:t>
              </a:r>
              <a:endParaRPr lang="zh-CN" altLang="en-US" sz="2000" b="1" noProof="1">
                <a:solidFill>
                  <a:srgbClr val="D3AC55"/>
                </a:solidFill>
                <a:cs typeface="+mn-ea"/>
                <a:sym typeface="+mn-lt"/>
              </a:endParaRPr>
            </a:p>
          </p:txBody>
        </p:sp>
        <p:sp>
          <p:nvSpPr>
            <p:cNvPr id="15" name="矩形 14"/>
            <p:cNvSpPr/>
            <p:nvPr/>
          </p:nvSpPr>
          <p:spPr>
            <a:xfrm>
              <a:off x="1484426" y="4263001"/>
              <a:ext cx="2057038" cy="801498"/>
            </a:xfrm>
            <a:prstGeom prst="rect">
              <a:avLst/>
            </a:prstGeom>
          </p:spPr>
          <p:txBody>
            <a:bodyPr wrap="square">
              <a:noAutofit/>
            </a:bodyPr>
            <a:p>
              <a:pPr algn="r">
                <a:lnSpc>
                  <a:spcPct val="120000"/>
                </a:lnSpc>
                <a:buClr>
                  <a:srgbClr val="E24848"/>
                </a:buClr>
                <a:defRPr/>
              </a:pPr>
              <a:r>
                <a:rPr lang="zh-CN" altLang="en-US" sz="1100" dirty="0">
                  <a:solidFill>
                    <a:srgbClr val="D3AC55"/>
                  </a:solidFill>
                  <a:cs typeface="+mn-ea"/>
                  <a:sym typeface="+mn-lt"/>
                </a:rPr>
                <a:t>北邮课程表需要登陆教务系统才能获取，但是每次都打开教务系统查看课程表过于麻烦，</a:t>
              </a:r>
              <a:endParaRPr lang="zh-CN" altLang="en-US" sz="1100" dirty="0">
                <a:solidFill>
                  <a:srgbClr val="D3AC55"/>
                </a:solidFill>
                <a:cs typeface="+mn-ea"/>
                <a:sym typeface="+mn-lt"/>
              </a:endParaRPr>
            </a:p>
          </p:txBody>
        </p:sp>
        <p:grpSp>
          <p:nvGrpSpPr>
            <p:cNvPr id="16" name="组合 15"/>
            <p:cNvGrpSpPr/>
            <p:nvPr/>
          </p:nvGrpSpPr>
          <p:grpSpPr>
            <a:xfrm>
              <a:off x="4975371" y="3759401"/>
              <a:ext cx="2377060" cy="1230498"/>
              <a:chOff x="5547845" y="4641422"/>
              <a:chExt cx="1947384" cy="1230498"/>
            </a:xfrm>
          </p:grpSpPr>
          <p:sp>
            <p:nvSpPr>
              <p:cNvPr id="18" name="矩形 17"/>
              <p:cNvSpPr/>
              <p:nvPr/>
            </p:nvSpPr>
            <p:spPr>
              <a:xfrm>
                <a:off x="5547845" y="4641422"/>
                <a:ext cx="1844752" cy="338554"/>
              </a:xfrm>
              <a:prstGeom prst="rect">
                <a:avLst/>
              </a:prstGeom>
            </p:spPr>
            <p:txBody>
              <a:bodyPr wrap="none">
                <a:noAutofit/>
              </a:bodyPr>
              <a:p>
                <a:pPr algn="ctr">
                  <a:buClr>
                    <a:srgbClr val="E24848"/>
                  </a:buClr>
                  <a:defRPr/>
                </a:pPr>
                <a:r>
                  <a:rPr lang="zh-CN" altLang="en-US" sz="2000" b="1" noProof="1">
                    <a:solidFill>
                      <a:srgbClr val="D3AC55"/>
                    </a:solidFill>
                    <a:cs typeface="+mn-ea"/>
                    <a:sym typeface="+mn-lt"/>
                  </a:rPr>
                  <a:t>待办事项管理</a:t>
                </a:r>
                <a:endParaRPr lang="zh-CN" altLang="en-US" sz="2000" b="1" noProof="1">
                  <a:solidFill>
                    <a:srgbClr val="D3AC55"/>
                  </a:solidFill>
                  <a:cs typeface="+mn-ea"/>
                  <a:sym typeface="+mn-lt"/>
                </a:endParaRPr>
              </a:p>
            </p:txBody>
          </p:sp>
          <p:sp>
            <p:nvSpPr>
              <p:cNvPr id="19" name="矩形 18"/>
              <p:cNvSpPr/>
              <p:nvPr/>
            </p:nvSpPr>
            <p:spPr>
              <a:xfrm>
                <a:off x="5572814" y="5000727"/>
                <a:ext cx="1922415" cy="871193"/>
              </a:xfrm>
              <a:prstGeom prst="rect">
                <a:avLst/>
              </a:prstGeom>
              <a:ln>
                <a:noFill/>
              </a:ln>
            </p:spPr>
            <p:txBody>
              <a:bodyPr wrap="square">
                <a:noAutofit/>
              </a:bodyPr>
              <a:p>
                <a:pPr algn="ctr">
                  <a:lnSpc>
                    <a:spcPct val="120000"/>
                  </a:lnSpc>
                  <a:buClr>
                    <a:srgbClr val="E24848"/>
                  </a:buClr>
                  <a:defRPr/>
                </a:pPr>
                <a:r>
                  <a:rPr lang="zh-CN" altLang="en-US" sz="1100" dirty="0">
                    <a:solidFill>
                      <a:srgbClr val="D3AC55"/>
                    </a:solidFill>
                    <a:cs typeface="+mn-ea"/>
                    <a:sym typeface="+mn-lt"/>
                  </a:rPr>
                  <a:t>如今大家在家办公，各课程的任务比较多，ddl往往挤在很短的时间内，如果不加以记录很容易遗忘。</a:t>
                </a:r>
                <a:endParaRPr lang="zh-CN" altLang="en-US" sz="1100" dirty="0">
                  <a:solidFill>
                    <a:srgbClr val="D3AC55"/>
                  </a:solidFill>
                  <a:cs typeface="+mn-ea"/>
                  <a:sym typeface="+mn-lt"/>
                </a:endParaRPr>
              </a:p>
            </p:txBody>
          </p:sp>
        </p:grpSp>
        <p:sp>
          <p:nvSpPr>
            <p:cNvPr id="17" name="矩形 16"/>
            <p:cNvSpPr/>
            <p:nvPr/>
          </p:nvSpPr>
          <p:spPr>
            <a:xfrm>
              <a:off x="3997378" y="3201906"/>
              <a:ext cx="976832" cy="276999"/>
            </a:xfrm>
            <a:prstGeom prst="rect">
              <a:avLst/>
            </a:prstGeom>
          </p:spPr>
          <p:txBody>
            <a:bodyPr wrap="none">
              <a:normAutofit fontScale="90000"/>
            </a:bodyPr>
            <a:p>
              <a:pPr algn="ctr">
                <a:buClr>
                  <a:srgbClr val="E24848"/>
                </a:buClr>
                <a:defRPr/>
              </a:pPr>
              <a:r>
                <a:rPr lang="zh-CN" altLang="en-US" sz="1200" noProof="1">
                  <a:solidFill>
                    <a:srgbClr val="D3AC55"/>
                  </a:solidFill>
                  <a:cs typeface="+mn-ea"/>
                  <a:sym typeface="+mn-lt"/>
                </a:rPr>
                <a:t>时间规划</a:t>
              </a:r>
              <a:endParaRPr lang="zh-CN" altLang="en-US" sz="1200" noProof="1">
                <a:solidFill>
                  <a:srgbClr val="D3AC55"/>
                </a:solidFill>
                <a:cs typeface="+mn-ea"/>
                <a:sym typeface="+mn-lt"/>
              </a:endParaRPr>
            </a:p>
          </p:txBody>
        </p:sp>
        <p:sp>
          <p:nvSpPr>
            <p:cNvPr id="32" name="矩形 31"/>
            <p:cNvSpPr/>
            <p:nvPr/>
          </p:nvSpPr>
          <p:spPr>
            <a:xfrm>
              <a:off x="8695232" y="3900795"/>
              <a:ext cx="1844752" cy="338554"/>
            </a:xfrm>
            <a:prstGeom prst="rect">
              <a:avLst/>
            </a:prstGeom>
          </p:spPr>
          <p:txBody>
            <a:bodyPr wrap="none">
              <a:noAutofit/>
            </a:bodyPr>
            <a:p>
              <a:pPr>
                <a:buClr>
                  <a:srgbClr val="E24848"/>
                </a:buClr>
                <a:defRPr/>
              </a:pPr>
              <a:r>
                <a:rPr lang="zh-CN" altLang="en-US" sz="2000" b="1" noProof="1">
                  <a:solidFill>
                    <a:srgbClr val="D3AC55"/>
                  </a:solidFill>
                  <a:cs typeface="+mn-ea"/>
                  <a:sym typeface="+mn-lt"/>
                </a:rPr>
                <a:t>线上教学增多</a:t>
              </a:r>
              <a:endParaRPr lang="zh-CN" altLang="en-US" sz="2000" b="1" noProof="1">
                <a:solidFill>
                  <a:srgbClr val="D3AC55"/>
                </a:solidFill>
                <a:cs typeface="+mn-ea"/>
                <a:sym typeface="+mn-lt"/>
              </a:endParaRPr>
            </a:p>
          </p:txBody>
        </p:sp>
        <p:sp>
          <p:nvSpPr>
            <p:cNvPr id="33" name="矩形 32"/>
            <p:cNvSpPr/>
            <p:nvPr/>
          </p:nvSpPr>
          <p:spPr>
            <a:xfrm>
              <a:off x="8589187" y="4242320"/>
              <a:ext cx="2056174" cy="801498"/>
            </a:xfrm>
            <a:prstGeom prst="rect">
              <a:avLst/>
            </a:prstGeom>
          </p:spPr>
          <p:txBody>
            <a:bodyPr wrap="square">
              <a:noAutofit/>
            </a:bodyPr>
            <a:p>
              <a:pPr>
                <a:lnSpc>
                  <a:spcPct val="120000"/>
                </a:lnSpc>
                <a:buClr>
                  <a:srgbClr val="E24848"/>
                </a:buClr>
                <a:defRPr/>
              </a:pPr>
              <a:r>
                <a:rPr lang="zh-CN" altLang="en-US" sz="1100" dirty="0">
                  <a:solidFill>
                    <a:srgbClr val="D3AC55"/>
                  </a:solidFill>
                  <a:cs typeface="+mn-ea"/>
                  <a:sym typeface="+mn-lt"/>
                </a:rPr>
                <a:t>如今疫情形势严峻，北邮选择学生居家进行线上学习，同学们也需要一个督促学习的软件。</a:t>
              </a:r>
              <a:endParaRPr lang="zh-CN" altLang="en-US" sz="1100" dirty="0">
                <a:solidFill>
                  <a:srgbClr val="D3AC55"/>
                </a:solidFill>
                <a:cs typeface="+mn-ea"/>
                <a:sym typeface="+mn-lt"/>
              </a:endParaRPr>
            </a:p>
          </p:txBody>
        </p:sp>
        <p:sp>
          <p:nvSpPr>
            <p:cNvPr id="34" name="矩形 33"/>
            <p:cNvSpPr/>
            <p:nvPr/>
          </p:nvSpPr>
          <p:spPr>
            <a:xfrm>
              <a:off x="7257641" y="3201906"/>
              <a:ext cx="976832" cy="276999"/>
            </a:xfrm>
            <a:prstGeom prst="rect">
              <a:avLst/>
            </a:prstGeom>
          </p:spPr>
          <p:txBody>
            <a:bodyPr wrap="none">
              <a:normAutofit fontScale="90000"/>
            </a:bodyPr>
            <a:p>
              <a:pPr algn="ctr">
                <a:buClr>
                  <a:srgbClr val="E24848"/>
                </a:buClr>
                <a:defRPr/>
              </a:pPr>
              <a:r>
                <a:rPr lang="zh-CN" altLang="en-US" sz="1200" noProof="1">
                  <a:solidFill>
                    <a:srgbClr val="D3AC55"/>
                  </a:solidFill>
                  <a:cs typeface="+mn-ea"/>
                  <a:sym typeface="+mn-lt"/>
                </a:rPr>
                <a:t>线上教学</a:t>
              </a:r>
              <a:endParaRPr lang="zh-CN" altLang="en-US" sz="1200" noProof="1">
                <a:solidFill>
                  <a:srgbClr val="D3AC55"/>
                </a:solidFill>
                <a:cs typeface="+mn-ea"/>
                <a:sym typeface="+mn-lt"/>
              </a:endParaRPr>
            </a:p>
          </p:txBody>
        </p:sp>
        <p:sp>
          <p:nvSpPr>
            <p:cNvPr id="35" name="矩形 34"/>
            <p:cNvSpPr/>
            <p:nvPr/>
          </p:nvSpPr>
          <p:spPr>
            <a:xfrm>
              <a:off x="3281589" y="5619305"/>
              <a:ext cx="5627995" cy="535531"/>
            </a:xfrm>
            <a:prstGeom prst="rect">
              <a:avLst/>
            </a:prstGeom>
          </p:spPr>
          <p:txBody>
            <a:bodyPr wrap="square">
              <a:noAutofit/>
            </a:bodyPr>
            <a:p>
              <a:pPr algn="ctr">
                <a:lnSpc>
                  <a:spcPct val="120000"/>
                </a:lnSpc>
                <a:buClr>
                  <a:srgbClr val="E24848"/>
                </a:buClr>
                <a:defRPr/>
              </a:pPr>
              <a:r>
                <a:rPr lang="zh-CN" altLang="en-US" sz="1600" dirty="0">
                  <a:solidFill>
                    <a:srgbClr val="D3AC55"/>
                  </a:solidFill>
                  <a:cs typeface="+mn-ea"/>
                  <a:sym typeface="+mn-lt"/>
                </a:rPr>
                <a:t>针对这些需求与用户痛点，我们设计了目标用户</a:t>
              </a:r>
              <a:endParaRPr lang="zh-CN" altLang="en-US" sz="1600" dirty="0">
                <a:solidFill>
                  <a:srgbClr val="D3AC55"/>
                </a:solidFill>
                <a:cs typeface="+mn-ea"/>
                <a:sym typeface="+mn-lt"/>
              </a:endParaRPr>
            </a:p>
            <a:p>
              <a:pPr algn="ctr">
                <a:lnSpc>
                  <a:spcPct val="120000"/>
                </a:lnSpc>
                <a:buClr>
                  <a:srgbClr val="E24848"/>
                </a:buClr>
                <a:defRPr/>
              </a:pPr>
              <a:r>
                <a:rPr lang="zh-CN" altLang="en-US" sz="1600" dirty="0">
                  <a:solidFill>
                    <a:srgbClr val="D3AC55"/>
                  </a:solidFill>
                  <a:cs typeface="+mn-ea"/>
                  <a:sym typeface="+mn-lt"/>
                </a:rPr>
                <a:t>主要为北邮学生的这个</a:t>
              </a:r>
              <a:r>
                <a:rPr lang="en-US" altLang="zh-CN" sz="1600" dirty="0">
                  <a:solidFill>
                    <a:srgbClr val="D3AC55"/>
                  </a:solidFill>
                  <a:cs typeface="+mn-ea"/>
                  <a:sym typeface="+mn-lt"/>
                </a:rPr>
                <a:t>“</a:t>
              </a:r>
              <a:r>
                <a:rPr lang="zh-CN" altLang="en-US" sz="1600" dirty="0">
                  <a:solidFill>
                    <a:srgbClr val="D3AC55"/>
                  </a:solidFill>
                  <a:cs typeface="+mn-ea"/>
                  <a:sym typeface="+mn-lt"/>
                </a:rPr>
                <a:t>邮学小帮手</a:t>
              </a:r>
              <a:r>
                <a:rPr lang="en-US" altLang="zh-CN" sz="1600" dirty="0">
                  <a:solidFill>
                    <a:srgbClr val="D3AC55"/>
                  </a:solidFill>
                  <a:cs typeface="+mn-ea"/>
                  <a:sym typeface="+mn-lt"/>
                </a:rPr>
                <a:t>”</a:t>
              </a:r>
              <a:endParaRPr lang="en-US" altLang="zh-CN" sz="1600" dirty="0">
                <a:solidFill>
                  <a:srgbClr val="D3AC55"/>
                </a:solidFill>
                <a:cs typeface="+mn-ea"/>
                <a:sym typeface="+mn-lt"/>
              </a:endParaRPr>
            </a:p>
          </p:txBody>
        </p:sp>
        <p:sp>
          <p:nvSpPr>
            <p:cNvPr id="36" name="任意多边形: 形状 66"/>
            <p:cNvSpPr/>
            <p:nvPr/>
          </p:nvSpPr>
          <p:spPr bwMode="auto">
            <a:xfrm>
              <a:off x="7590396" y="3714082"/>
              <a:ext cx="271948" cy="271153"/>
            </a:xfrm>
            <a:custGeom>
              <a:avLst/>
              <a:gdLst>
                <a:gd name="connsiteX0" fmla="*/ 15478 w 330200"/>
                <a:gd name="connsiteY0" fmla="*/ 259385 h 329235"/>
                <a:gd name="connsiteX1" fmla="*/ 314722 w 330200"/>
                <a:gd name="connsiteY1" fmla="*/ 259385 h 329235"/>
                <a:gd name="connsiteX2" fmla="*/ 330200 w 330200"/>
                <a:gd name="connsiteY2" fmla="*/ 274907 h 329235"/>
                <a:gd name="connsiteX3" fmla="*/ 330200 w 330200"/>
                <a:gd name="connsiteY3" fmla="*/ 313713 h 329235"/>
                <a:gd name="connsiteX4" fmla="*/ 314722 w 330200"/>
                <a:gd name="connsiteY4" fmla="*/ 329235 h 329235"/>
                <a:gd name="connsiteX5" fmla="*/ 15478 w 330200"/>
                <a:gd name="connsiteY5" fmla="*/ 329235 h 329235"/>
                <a:gd name="connsiteX6" fmla="*/ 0 w 330200"/>
                <a:gd name="connsiteY6" fmla="*/ 313713 h 329235"/>
                <a:gd name="connsiteX7" fmla="*/ 0 w 330200"/>
                <a:gd name="connsiteY7" fmla="*/ 274907 h 329235"/>
                <a:gd name="connsiteX8" fmla="*/ 15478 w 330200"/>
                <a:gd name="connsiteY8" fmla="*/ 259385 h 329235"/>
                <a:gd name="connsiteX9" fmla="*/ 157348 w 330200"/>
                <a:gd name="connsiteY9" fmla="*/ 2893 h 329235"/>
                <a:gd name="connsiteX10" fmla="*/ 172854 w 330200"/>
                <a:gd name="connsiteY10" fmla="*/ 2893 h 329235"/>
                <a:gd name="connsiteX11" fmla="*/ 322743 w 330200"/>
                <a:gd name="connsiteY11" fmla="*/ 101912 h 329235"/>
                <a:gd name="connsiteX12" fmla="*/ 329204 w 330200"/>
                <a:gd name="connsiteY12" fmla="*/ 118630 h 329235"/>
                <a:gd name="connsiteX13" fmla="*/ 314990 w 330200"/>
                <a:gd name="connsiteY13" fmla="*/ 128917 h 329235"/>
                <a:gd name="connsiteX14" fmla="*/ 299484 w 330200"/>
                <a:gd name="connsiteY14" fmla="*/ 128917 h 329235"/>
                <a:gd name="connsiteX15" fmla="*/ 299484 w 330200"/>
                <a:gd name="connsiteY15" fmla="*/ 229223 h 329235"/>
                <a:gd name="connsiteX16" fmla="*/ 269765 w 330200"/>
                <a:gd name="connsiteY16" fmla="*/ 229223 h 329235"/>
                <a:gd name="connsiteX17" fmla="*/ 269765 w 330200"/>
                <a:gd name="connsiteY17" fmla="*/ 128917 h 329235"/>
                <a:gd name="connsiteX18" fmla="*/ 220663 w 330200"/>
                <a:gd name="connsiteY18" fmla="*/ 128917 h 329235"/>
                <a:gd name="connsiteX19" fmla="*/ 220663 w 330200"/>
                <a:gd name="connsiteY19" fmla="*/ 229223 h 329235"/>
                <a:gd name="connsiteX20" fmla="*/ 189652 w 330200"/>
                <a:gd name="connsiteY20" fmla="*/ 229223 h 329235"/>
                <a:gd name="connsiteX21" fmla="*/ 189652 w 330200"/>
                <a:gd name="connsiteY21" fmla="*/ 128917 h 329235"/>
                <a:gd name="connsiteX22" fmla="*/ 140550 w 330200"/>
                <a:gd name="connsiteY22" fmla="*/ 128917 h 329235"/>
                <a:gd name="connsiteX23" fmla="*/ 140550 w 330200"/>
                <a:gd name="connsiteY23" fmla="*/ 229223 h 329235"/>
                <a:gd name="connsiteX24" fmla="*/ 109538 w 330200"/>
                <a:gd name="connsiteY24" fmla="*/ 229223 h 329235"/>
                <a:gd name="connsiteX25" fmla="*/ 109538 w 330200"/>
                <a:gd name="connsiteY25" fmla="*/ 128917 h 329235"/>
                <a:gd name="connsiteX26" fmla="*/ 60436 w 330200"/>
                <a:gd name="connsiteY26" fmla="*/ 128917 h 329235"/>
                <a:gd name="connsiteX27" fmla="*/ 60436 w 330200"/>
                <a:gd name="connsiteY27" fmla="*/ 229223 h 329235"/>
                <a:gd name="connsiteX28" fmla="*/ 30717 w 330200"/>
                <a:gd name="connsiteY28" fmla="*/ 229223 h 329235"/>
                <a:gd name="connsiteX29" fmla="*/ 30717 w 330200"/>
                <a:gd name="connsiteY29" fmla="*/ 128917 h 329235"/>
                <a:gd name="connsiteX30" fmla="*/ 15211 w 330200"/>
                <a:gd name="connsiteY30" fmla="*/ 128917 h 329235"/>
                <a:gd name="connsiteX31" fmla="*/ 997 w 330200"/>
                <a:gd name="connsiteY31" fmla="*/ 118630 h 329235"/>
                <a:gd name="connsiteX32" fmla="*/ 7458 w 330200"/>
                <a:gd name="connsiteY32" fmla="*/ 101912 h 329235"/>
                <a:gd name="connsiteX33" fmla="*/ 157348 w 330200"/>
                <a:gd name="connsiteY33" fmla="*/ 2893 h 32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200" h="329235">
                  <a:moveTo>
                    <a:pt x="15478" y="259385"/>
                  </a:moveTo>
                  <a:cubicBezTo>
                    <a:pt x="15478" y="259385"/>
                    <a:pt x="15478" y="259385"/>
                    <a:pt x="314722" y="259385"/>
                  </a:cubicBezTo>
                  <a:cubicBezTo>
                    <a:pt x="322461" y="259385"/>
                    <a:pt x="330200" y="265853"/>
                    <a:pt x="330200" y="274907"/>
                  </a:cubicBezTo>
                  <a:cubicBezTo>
                    <a:pt x="330200" y="274907"/>
                    <a:pt x="330200" y="274907"/>
                    <a:pt x="330200" y="313713"/>
                  </a:cubicBezTo>
                  <a:cubicBezTo>
                    <a:pt x="330200" y="322768"/>
                    <a:pt x="322461" y="329235"/>
                    <a:pt x="314722" y="329235"/>
                  </a:cubicBezTo>
                  <a:cubicBezTo>
                    <a:pt x="314722" y="329235"/>
                    <a:pt x="314722" y="329235"/>
                    <a:pt x="15478" y="329235"/>
                  </a:cubicBezTo>
                  <a:cubicBezTo>
                    <a:pt x="7739" y="329235"/>
                    <a:pt x="0" y="322768"/>
                    <a:pt x="0" y="313713"/>
                  </a:cubicBezTo>
                  <a:cubicBezTo>
                    <a:pt x="0" y="313713"/>
                    <a:pt x="0" y="313713"/>
                    <a:pt x="0" y="274907"/>
                  </a:cubicBezTo>
                  <a:cubicBezTo>
                    <a:pt x="0" y="265853"/>
                    <a:pt x="7739" y="259385"/>
                    <a:pt x="15478" y="259385"/>
                  </a:cubicBezTo>
                  <a:close/>
                  <a:moveTo>
                    <a:pt x="157348" y="2893"/>
                  </a:moveTo>
                  <a:cubicBezTo>
                    <a:pt x="161224" y="-965"/>
                    <a:pt x="168977" y="-965"/>
                    <a:pt x="172854" y="2893"/>
                  </a:cubicBezTo>
                  <a:cubicBezTo>
                    <a:pt x="172854" y="2893"/>
                    <a:pt x="172854" y="2893"/>
                    <a:pt x="322743" y="101912"/>
                  </a:cubicBezTo>
                  <a:cubicBezTo>
                    <a:pt x="329204" y="105770"/>
                    <a:pt x="331788" y="112200"/>
                    <a:pt x="329204" y="118630"/>
                  </a:cubicBezTo>
                  <a:cubicBezTo>
                    <a:pt x="327912" y="125060"/>
                    <a:pt x="321451" y="128917"/>
                    <a:pt x="314990" y="128917"/>
                  </a:cubicBezTo>
                  <a:cubicBezTo>
                    <a:pt x="314990" y="128917"/>
                    <a:pt x="314990" y="128917"/>
                    <a:pt x="299484" y="128917"/>
                  </a:cubicBezTo>
                  <a:cubicBezTo>
                    <a:pt x="299484" y="128917"/>
                    <a:pt x="299484" y="128917"/>
                    <a:pt x="299484" y="229223"/>
                  </a:cubicBezTo>
                  <a:cubicBezTo>
                    <a:pt x="299484" y="229223"/>
                    <a:pt x="299484" y="229223"/>
                    <a:pt x="269765" y="229223"/>
                  </a:cubicBezTo>
                  <a:cubicBezTo>
                    <a:pt x="269765" y="229223"/>
                    <a:pt x="269765" y="229223"/>
                    <a:pt x="269765" y="128917"/>
                  </a:cubicBezTo>
                  <a:cubicBezTo>
                    <a:pt x="269765" y="128917"/>
                    <a:pt x="269765" y="128917"/>
                    <a:pt x="220663" y="128917"/>
                  </a:cubicBezTo>
                  <a:cubicBezTo>
                    <a:pt x="220663" y="128917"/>
                    <a:pt x="220663" y="128917"/>
                    <a:pt x="220663" y="229223"/>
                  </a:cubicBezTo>
                  <a:cubicBezTo>
                    <a:pt x="220663" y="229223"/>
                    <a:pt x="220663" y="229223"/>
                    <a:pt x="189652" y="229223"/>
                  </a:cubicBezTo>
                  <a:cubicBezTo>
                    <a:pt x="189652" y="229223"/>
                    <a:pt x="189652" y="229223"/>
                    <a:pt x="189652" y="128917"/>
                  </a:cubicBezTo>
                  <a:cubicBezTo>
                    <a:pt x="189652" y="128917"/>
                    <a:pt x="189652" y="128917"/>
                    <a:pt x="140550" y="128917"/>
                  </a:cubicBezTo>
                  <a:cubicBezTo>
                    <a:pt x="140550" y="128917"/>
                    <a:pt x="140550" y="128917"/>
                    <a:pt x="140550" y="229223"/>
                  </a:cubicBezTo>
                  <a:cubicBezTo>
                    <a:pt x="140550" y="229223"/>
                    <a:pt x="140550" y="229223"/>
                    <a:pt x="109538" y="229223"/>
                  </a:cubicBezTo>
                  <a:cubicBezTo>
                    <a:pt x="109538" y="229223"/>
                    <a:pt x="109538" y="229223"/>
                    <a:pt x="109538" y="128917"/>
                  </a:cubicBezTo>
                  <a:cubicBezTo>
                    <a:pt x="109538" y="128917"/>
                    <a:pt x="109538" y="128917"/>
                    <a:pt x="60436" y="128917"/>
                  </a:cubicBezTo>
                  <a:cubicBezTo>
                    <a:pt x="60436" y="128917"/>
                    <a:pt x="60436" y="128917"/>
                    <a:pt x="60436" y="229223"/>
                  </a:cubicBezTo>
                  <a:cubicBezTo>
                    <a:pt x="60436" y="229223"/>
                    <a:pt x="60436" y="229223"/>
                    <a:pt x="30717" y="229223"/>
                  </a:cubicBezTo>
                  <a:cubicBezTo>
                    <a:pt x="30717" y="229223"/>
                    <a:pt x="30717" y="229223"/>
                    <a:pt x="30717" y="128917"/>
                  </a:cubicBezTo>
                  <a:cubicBezTo>
                    <a:pt x="30717" y="128917"/>
                    <a:pt x="30717" y="128917"/>
                    <a:pt x="15211" y="128917"/>
                  </a:cubicBezTo>
                  <a:cubicBezTo>
                    <a:pt x="8750" y="128917"/>
                    <a:pt x="2290" y="125060"/>
                    <a:pt x="997" y="118630"/>
                  </a:cubicBezTo>
                  <a:cubicBezTo>
                    <a:pt x="-1587" y="112200"/>
                    <a:pt x="997" y="105770"/>
                    <a:pt x="7458" y="101912"/>
                  </a:cubicBezTo>
                  <a:cubicBezTo>
                    <a:pt x="7458" y="101912"/>
                    <a:pt x="7458" y="101912"/>
                    <a:pt x="157348" y="289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solidFill>
                  <a:srgbClr val="D3AC55"/>
                </a:solidFill>
                <a:cs typeface="+mn-ea"/>
                <a:sym typeface="+mn-lt"/>
              </a:endParaRPr>
            </a:p>
          </p:txBody>
        </p:sp>
        <p:sp>
          <p:nvSpPr>
            <p:cNvPr id="37" name="任意多边形: 形状 81"/>
            <p:cNvSpPr/>
            <p:nvPr/>
          </p:nvSpPr>
          <p:spPr bwMode="auto">
            <a:xfrm>
              <a:off x="4321733" y="3714082"/>
              <a:ext cx="271948" cy="271153"/>
            </a:xfrm>
            <a:custGeom>
              <a:avLst/>
              <a:gdLst>
                <a:gd name="connsiteX0" fmla="*/ 15478 w 330200"/>
                <a:gd name="connsiteY0" fmla="*/ 259385 h 329235"/>
                <a:gd name="connsiteX1" fmla="*/ 314722 w 330200"/>
                <a:gd name="connsiteY1" fmla="*/ 259385 h 329235"/>
                <a:gd name="connsiteX2" fmla="*/ 330200 w 330200"/>
                <a:gd name="connsiteY2" fmla="*/ 274907 h 329235"/>
                <a:gd name="connsiteX3" fmla="*/ 330200 w 330200"/>
                <a:gd name="connsiteY3" fmla="*/ 313713 h 329235"/>
                <a:gd name="connsiteX4" fmla="*/ 314722 w 330200"/>
                <a:gd name="connsiteY4" fmla="*/ 329235 h 329235"/>
                <a:gd name="connsiteX5" fmla="*/ 15478 w 330200"/>
                <a:gd name="connsiteY5" fmla="*/ 329235 h 329235"/>
                <a:gd name="connsiteX6" fmla="*/ 0 w 330200"/>
                <a:gd name="connsiteY6" fmla="*/ 313713 h 329235"/>
                <a:gd name="connsiteX7" fmla="*/ 0 w 330200"/>
                <a:gd name="connsiteY7" fmla="*/ 274907 h 329235"/>
                <a:gd name="connsiteX8" fmla="*/ 15478 w 330200"/>
                <a:gd name="connsiteY8" fmla="*/ 259385 h 329235"/>
                <a:gd name="connsiteX9" fmla="*/ 157348 w 330200"/>
                <a:gd name="connsiteY9" fmla="*/ 2893 h 329235"/>
                <a:gd name="connsiteX10" fmla="*/ 172854 w 330200"/>
                <a:gd name="connsiteY10" fmla="*/ 2893 h 329235"/>
                <a:gd name="connsiteX11" fmla="*/ 322743 w 330200"/>
                <a:gd name="connsiteY11" fmla="*/ 101912 h 329235"/>
                <a:gd name="connsiteX12" fmla="*/ 329204 w 330200"/>
                <a:gd name="connsiteY12" fmla="*/ 118630 h 329235"/>
                <a:gd name="connsiteX13" fmla="*/ 314990 w 330200"/>
                <a:gd name="connsiteY13" fmla="*/ 128917 h 329235"/>
                <a:gd name="connsiteX14" fmla="*/ 299484 w 330200"/>
                <a:gd name="connsiteY14" fmla="*/ 128917 h 329235"/>
                <a:gd name="connsiteX15" fmla="*/ 299484 w 330200"/>
                <a:gd name="connsiteY15" fmla="*/ 229223 h 329235"/>
                <a:gd name="connsiteX16" fmla="*/ 269765 w 330200"/>
                <a:gd name="connsiteY16" fmla="*/ 229223 h 329235"/>
                <a:gd name="connsiteX17" fmla="*/ 269765 w 330200"/>
                <a:gd name="connsiteY17" fmla="*/ 128917 h 329235"/>
                <a:gd name="connsiteX18" fmla="*/ 220663 w 330200"/>
                <a:gd name="connsiteY18" fmla="*/ 128917 h 329235"/>
                <a:gd name="connsiteX19" fmla="*/ 220663 w 330200"/>
                <a:gd name="connsiteY19" fmla="*/ 229223 h 329235"/>
                <a:gd name="connsiteX20" fmla="*/ 189652 w 330200"/>
                <a:gd name="connsiteY20" fmla="*/ 229223 h 329235"/>
                <a:gd name="connsiteX21" fmla="*/ 189652 w 330200"/>
                <a:gd name="connsiteY21" fmla="*/ 128917 h 329235"/>
                <a:gd name="connsiteX22" fmla="*/ 140550 w 330200"/>
                <a:gd name="connsiteY22" fmla="*/ 128917 h 329235"/>
                <a:gd name="connsiteX23" fmla="*/ 140550 w 330200"/>
                <a:gd name="connsiteY23" fmla="*/ 229223 h 329235"/>
                <a:gd name="connsiteX24" fmla="*/ 109538 w 330200"/>
                <a:gd name="connsiteY24" fmla="*/ 229223 h 329235"/>
                <a:gd name="connsiteX25" fmla="*/ 109538 w 330200"/>
                <a:gd name="connsiteY25" fmla="*/ 128917 h 329235"/>
                <a:gd name="connsiteX26" fmla="*/ 60436 w 330200"/>
                <a:gd name="connsiteY26" fmla="*/ 128917 h 329235"/>
                <a:gd name="connsiteX27" fmla="*/ 60436 w 330200"/>
                <a:gd name="connsiteY27" fmla="*/ 229223 h 329235"/>
                <a:gd name="connsiteX28" fmla="*/ 30717 w 330200"/>
                <a:gd name="connsiteY28" fmla="*/ 229223 h 329235"/>
                <a:gd name="connsiteX29" fmla="*/ 30717 w 330200"/>
                <a:gd name="connsiteY29" fmla="*/ 128917 h 329235"/>
                <a:gd name="connsiteX30" fmla="*/ 15211 w 330200"/>
                <a:gd name="connsiteY30" fmla="*/ 128917 h 329235"/>
                <a:gd name="connsiteX31" fmla="*/ 997 w 330200"/>
                <a:gd name="connsiteY31" fmla="*/ 118630 h 329235"/>
                <a:gd name="connsiteX32" fmla="*/ 7458 w 330200"/>
                <a:gd name="connsiteY32" fmla="*/ 101912 h 329235"/>
                <a:gd name="connsiteX33" fmla="*/ 157348 w 330200"/>
                <a:gd name="connsiteY33" fmla="*/ 2893 h 32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200" h="329235">
                  <a:moveTo>
                    <a:pt x="15478" y="259385"/>
                  </a:moveTo>
                  <a:cubicBezTo>
                    <a:pt x="15478" y="259385"/>
                    <a:pt x="15478" y="259385"/>
                    <a:pt x="314722" y="259385"/>
                  </a:cubicBezTo>
                  <a:cubicBezTo>
                    <a:pt x="322461" y="259385"/>
                    <a:pt x="330200" y="265853"/>
                    <a:pt x="330200" y="274907"/>
                  </a:cubicBezTo>
                  <a:cubicBezTo>
                    <a:pt x="330200" y="274907"/>
                    <a:pt x="330200" y="274907"/>
                    <a:pt x="330200" y="313713"/>
                  </a:cubicBezTo>
                  <a:cubicBezTo>
                    <a:pt x="330200" y="322768"/>
                    <a:pt x="322461" y="329235"/>
                    <a:pt x="314722" y="329235"/>
                  </a:cubicBezTo>
                  <a:cubicBezTo>
                    <a:pt x="314722" y="329235"/>
                    <a:pt x="314722" y="329235"/>
                    <a:pt x="15478" y="329235"/>
                  </a:cubicBezTo>
                  <a:cubicBezTo>
                    <a:pt x="7739" y="329235"/>
                    <a:pt x="0" y="322768"/>
                    <a:pt x="0" y="313713"/>
                  </a:cubicBezTo>
                  <a:cubicBezTo>
                    <a:pt x="0" y="313713"/>
                    <a:pt x="0" y="313713"/>
                    <a:pt x="0" y="274907"/>
                  </a:cubicBezTo>
                  <a:cubicBezTo>
                    <a:pt x="0" y="265853"/>
                    <a:pt x="7739" y="259385"/>
                    <a:pt x="15478" y="259385"/>
                  </a:cubicBezTo>
                  <a:close/>
                  <a:moveTo>
                    <a:pt x="157348" y="2893"/>
                  </a:moveTo>
                  <a:cubicBezTo>
                    <a:pt x="161224" y="-965"/>
                    <a:pt x="168977" y="-965"/>
                    <a:pt x="172854" y="2893"/>
                  </a:cubicBezTo>
                  <a:cubicBezTo>
                    <a:pt x="172854" y="2893"/>
                    <a:pt x="172854" y="2893"/>
                    <a:pt x="322743" y="101912"/>
                  </a:cubicBezTo>
                  <a:cubicBezTo>
                    <a:pt x="329204" y="105770"/>
                    <a:pt x="331788" y="112200"/>
                    <a:pt x="329204" y="118630"/>
                  </a:cubicBezTo>
                  <a:cubicBezTo>
                    <a:pt x="327912" y="125060"/>
                    <a:pt x="321451" y="128917"/>
                    <a:pt x="314990" y="128917"/>
                  </a:cubicBezTo>
                  <a:cubicBezTo>
                    <a:pt x="314990" y="128917"/>
                    <a:pt x="314990" y="128917"/>
                    <a:pt x="299484" y="128917"/>
                  </a:cubicBezTo>
                  <a:cubicBezTo>
                    <a:pt x="299484" y="128917"/>
                    <a:pt x="299484" y="128917"/>
                    <a:pt x="299484" y="229223"/>
                  </a:cubicBezTo>
                  <a:cubicBezTo>
                    <a:pt x="299484" y="229223"/>
                    <a:pt x="299484" y="229223"/>
                    <a:pt x="269765" y="229223"/>
                  </a:cubicBezTo>
                  <a:cubicBezTo>
                    <a:pt x="269765" y="229223"/>
                    <a:pt x="269765" y="229223"/>
                    <a:pt x="269765" y="128917"/>
                  </a:cubicBezTo>
                  <a:cubicBezTo>
                    <a:pt x="269765" y="128917"/>
                    <a:pt x="269765" y="128917"/>
                    <a:pt x="220663" y="128917"/>
                  </a:cubicBezTo>
                  <a:cubicBezTo>
                    <a:pt x="220663" y="128917"/>
                    <a:pt x="220663" y="128917"/>
                    <a:pt x="220663" y="229223"/>
                  </a:cubicBezTo>
                  <a:cubicBezTo>
                    <a:pt x="220663" y="229223"/>
                    <a:pt x="220663" y="229223"/>
                    <a:pt x="189652" y="229223"/>
                  </a:cubicBezTo>
                  <a:cubicBezTo>
                    <a:pt x="189652" y="229223"/>
                    <a:pt x="189652" y="229223"/>
                    <a:pt x="189652" y="128917"/>
                  </a:cubicBezTo>
                  <a:cubicBezTo>
                    <a:pt x="189652" y="128917"/>
                    <a:pt x="189652" y="128917"/>
                    <a:pt x="140550" y="128917"/>
                  </a:cubicBezTo>
                  <a:cubicBezTo>
                    <a:pt x="140550" y="128917"/>
                    <a:pt x="140550" y="128917"/>
                    <a:pt x="140550" y="229223"/>
                  </a:cubicBezTo>
                  <a:cubicBezTo>
                    <a:pt x="140550" y="229223"/>
                    <a:pt x="140550" y="229223"/>
                    <a:pt x="109538" y="229223"/>
                  </a:cubicBezTo>
                  <a:cubicBezTo>
                    <a:pt x="109538" y="229223"/>
                    <a:pt x="109538" y="229223"/>
                    <a:pt x="109538" y="128917"/>
                  </a:cubicBezTo>
                  <a:cubicBezTo>
                    <a:pt x="109538" y="128917"/>
                    <a:pt x="109538" y="128917"/>
                    <a:pt x="60436" y="128917"/>
                  </a:cubicBezTo>
                  <a:cubicBezTo>
                    <a:pt x="60436" y="128917"/>
                    <a:pt x="60436" y="128917"/>
                    <a:pt x="60436" y="229223"/>
                  </a:cubicBezTo>
                  <a:cubicBezTo>
                    <a:pt x="60436" y="229223"/>
                    <a:pt x="60436" y="229223"/>
                    <a:pt x="30717" y="229223"/>
                  </a:cubicBezTo>
                  <a:cubicBezTo>
                    <a:pt x="30717" y="229223"/>
                    <a:pt x="30717" y="229223"/>
                    <a:pt x="30717" y="128917"/>
                  </a:cubicBezTo>
                  <a:cubicBezTo>
                    <a:pt x="30717" y="128917"/>
                    <a:pt x="30717" y="128917"/>
                    <a:pt x="15211" y="128917"/>
                  </a:cubicBezTo>
                  <a:cubicBezTo>
                    <a:pt x="8750" y="128917"/>
                    <a:pt x="2290" y="125060"/>
                    <a:pt x="997" y="118630"/>
                  </a:cubicBezTo>
                  <a:cubicBezTo>
                    <a:pt x="-1587" y="112200"/>
                    <a:pt x="997" y="105770"/>
                    <a:pt x="7458" y="101912"/>
                  </a:cubicBezTo>
                  <a:cubicBezTo>
                    <a:pt x="7458" y="101912"/>
                    <a:pt x="7458" y="101912"/>
                    <a:pt x="157348" y="289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a:solidFill>
                  <a:srgbClr val="D3AC55"/>
                </a:solidFill>
                <a:cs typeface="+mn-ea"/>
                <a:sym typeface="+mn-lt"/>
              </a:endParaRPr>
            </a:p>
          </p:txBody>
        </p:sp>
      </p:grpSp>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p>
              <a:r>
                <a:rPr lang="zh-CN" altLang="en-US" sz="2000" dirty="0">
                  <a:gradFill flip="none" rotWithShape="1">
                    <a:gsLst>
                      <a:gs pos="0">
                        <a:srgbClr val="DECB96"/>
                      </a:gs>
                      <a:gs pos="100000">
                        <a:srgbClr val="C89324"/>
                      </a:gs>
                    </a:gsLst>
                    <a:lin ang="16200000" scaled="1"/>
                    <a:tileRect/>
                  </a:gradFill>
                  <a:cs typeface="+mn-ea"/>
                  <a:sym typeface="+mn-lt"/>
                </a:rPr>
                <a:t>需求分析</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16" presetClass="entr" presetSubtype="37"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out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p>
              <a:r>
                <a:rPr lang="zh-CN" altLang="en-US" sz="2000" dirty="0">
                  <a:gradFill flip="none" rotWithShape="1">
                    <a:gsLst>
                      <a:gs pos="0">
                        <a:srgbClr val="DECB96"/>
                      </a:gs>
                      <a:gs pos="100000">
                        <a:srgbClr val="C89324"/>
                      </a:gs>
                    </a:gsLst>
                    <a:lin ang="16200000" scaled="1"/>
                    <a:tileRect/>
                  </a:gradFill>
                  <a:cs typeface="+mn-ea"/>
                  <a:sym typeface="+mn-lt"/>
                </a:rPr>
                <a:t>项目简介</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11" name="文本框 10"/>
          <p:cNvSpPr txBox="1"/>
          <p:nvPr/>
        </p:nvSpPr>
        <p:spPr>
          <a:xfrm>
            <a:off x="8492490" y="1816100"/>
            <a:ext cx="2722880" cy="3465830"/>
          </a:xfrm>
          <a:prstGeom prst="rect">
            <a:avLst/>
          </a:prstGeom>
          <a:noFill/>
        </p:spPr>
        <p:txBody>
          <a:bodyPr wrap="square" rtlCol="0">
            <a:spAutoFit/>
          </a:bodyPr>
          <a:p>
            <a:r>
              <a:rPr lang="en-US" altLang="zh-CN" sz="2000">
                <a:solidFill>
                  <a:srgbClr val="D2AE5D"/>
                </a:solidFill>
              </a:rPr>
              <a:t>    </a:t>
            </a:r>
            <a:r>
              <a:rPr lang="zh-CN" altLang="en-US" sz="2000">
                <a:solidFill>
                  <a:srgbClr val="D2AE5D"/>
                </a:solidFill>
                <a:latin typeface="华文仿宋" panose="02010600040101010101" charset="-122"/>
                <a:ea typeface="华文仿宋" panose="02010600040101010101" charset="-122"/>
              </a:rPr>
              <a:t>本程序主要是面向北邮学生的学习辅助系统，有自动获取教务系统课程表，显示课程表，设置待办事项并自动提醒，课前提醒上课，存储相关信息，自定义背景和提示音，生成桌面组件等多种功能。界面操作逻辑友善，轻量级简约化，简单易上手。</a:t>
            </a:r>
            <a:endParaRPr lang="zh-CN" altLang="en-US" sz="2000">
              <a:solidFill>
                <a:srgbClr val="D2AE5D"/>
              </a:solidFill>
              <a:latin typeface="华文仿宋" panose="02010600040101010101" charset="-122"/>
              <a:ea typeface="华文仿宋" panose="02010600040101010101" charset="-122"/>
            </a:endParaRPr>
          </a:p>
        </p:txBody>
      </p:sp>
      <p:grpSp>
        <p:nvGrpSpPr>
          <p:cNvPr id="7" name="组合 6"/>
          <p:cNvGrpSpPr/>
          <p:nvPr/>
        </p:nvGrpSpPr>
        <p:grpSpPr>
          <a:xfrm>
            <a:off x="1456690" y="1212215"/>
            <a:ext cx="6266180" cy="4526915"/>
            <a:chOff x="2073" y="2132"/>
            <a:chExt cx="9740" cy="6978"/>
          </a:xfrm>
        </p:grpSpPr>
        <p:sp>
          <p:nvSpPr>
            <p:cNvPr id="5" name="剪去对角的矩形 4"/>
            <p:cNvSpPr/>
            <p:nvPr/>
          </p:nvSpPr>
          <p:spPr>
            <a:xfrm>
              <a:off x="2073" y="2132"/>
              <a:ext cx="9740" cy="6978"/>
            </a:xfrm>
            <a:prstGeom prst="snip2DiagRect">
              <a:avLst/>
            </a:prstGeom>
            <a:solidFill>
              <a:srgbClr val="F7EC7D"/>
            </a:solid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tretch>
              <a:fillRect/>
            </a:stretch>
          </p:blipFill>
          <p:spPr>
            <a:xfrm>
              <a:off x="2278" y="2301"/>
              <a:ext cx="9298" cy="657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p>
              <a:r>
                <a:rPr lang="zh-CN" altLang="en-US" sz="2000" dirty="0">
                  <a:gradFill flip="none" rotWithShape="1">
                    <a:gsLst>
                      <a:gs pos="0">
                        <a:srgbClr val="DECB96"/>
                      </a:gs>
                      <a:gs pos="100000">
                        <a:srgbClr val="C89324"/>
                      </a:gs>
                    </a:gsLst>
                    <a:lin ang="16200000" scaled="1"/>
                    <a:tileRect/>
                  </a:gradFill>
                  <a:cs typeface="+mn-ea"/>
                  <a:sym typeface="+mn-lt"/>
                </a:rPr>
                <a:t>成员分工</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46" name="Freeform: Shape 26"/>
          <p:cNvSpPr/>
          <p:nvPr/>
        </p:nvSpPr>
        <p:spPr>
          <a:xfrm>
            <a:off x="1250950" y="3060700"/>
            <a:ext cx="1111250" cy="1111250"/>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gradFill>
            <a:gsLst>
              <a:gs pos="0">
                <a:srgbClr val="DECB96"/>
              </a:gs>
              <a:gs pos="100000">
                <a:srgbClr val="C89324"/>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endParaRPr>
              <a:solidFill>
                <a:srgbClr val="D3AC55"/>
              </a:solidFill>
              <a:cs typeface="+mn-ea"/>
              <a:sym typeface="+mn-lt"/>
            </a:endParaRPr>
          </a:p>
        </p:txBody>
      </p:sp>
      <p:sp>
        <p:nvSpPr>
          <p:cNvPr id="49" name="Freeform: Shape 24"/>
          <p:cNvSpPr/>
          <p:nvPr/>
        </p:nvSpPr>
        <p:spPr>
          <a:xfrm>
            <a:off x="1250950" y="4572000"/>
            <a:ext cx="1111250" cy="1111250"/>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gradFill>
            <a:gsLst>
              <a:gs pos="0">
                <a:srgbClr val="DECB96"/>
              </a:gs>
              <a:gs pos="100000">
                <a:srgbClr val="C89324"/>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endParaRPr>
              <a:solidFill>
                <a:srgbClr val="D3AC55"/>
              </a:solidFill>
              <a:cs typeface="+mn-ea"/>
              <a:sym typeface="+mn-lt"/>
            </a:endParaRPr>
          </a:p>
        </p:txBody>
      </p:sp>
      <p:sp>
        <p:nvSpPr>
          <p:cNvPr id="55" name="Freeform: Shape 22"/>
          <p:cNvSpPr/>
          <p:nvPr/>
        </p:nvSpPr>
        <p:spPr>
          <a:xfrm>
            <a:off x="1243330" y="1526540"/>
            <a:ext cx="1111250" cy="1111250"/>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gradFill>
            <a:gsLst>
              <a:gs pos="0">
                <a:srgbClr val="DECB96"/>
              </a:gs>
              <a:gs pos="100000">
                <a:srgbClr val="C89324"/>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endParaRPr>
              <a:solidFill>
                <a:srgbClr val="D3AC55"/>
              </a:solidFill>
              <a:cs typeface="+mn-ea"/>
              <a:sym typeface="+mn-lt"/>
            </a:endParaRPr>
          </a:p>
        </p:txBody>
      </p:sp>
      <p:grpSp>
        <p:nvGrpSpPr>
          <p:cNvPr id="68" name="Group 43"/>
          <p:cNvGrpSpPr/>
          <p:nvPr/>
        </p:nvGrpSpPr>
        <p:grpSpPr>
          <a:xfrm>
            <a:off x="2961182" y="1699994"/>
            <a:ext cx="7136130" cy="709930"/>
            <a:chOff x="5460383" y="1182324"/>
            <a:chExt cx="7136130" cy="709930"/>
          </a:xfrm>
        </p:grpSpPr>
        <p:sp>
          <p:nvSpPr>
            <p:cNvPr id="69" name="TextBox 44"/>
            <p:cNvSpPr txBox="1"/>
            <p:nvPr/>
          </p:nvSpPr>
          <p:spPr bwMode="auto">
            <a:xfrm>
              <a:off x="5460383" y="1409577"/>
              <a:ext cx="1258976" cy="309958"/>
            </a:xfrm>
            <a:prstGeom prst="rect">
              <a:avLst/>
            </a:prstGeom>
            <a:no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defPPr>
                <a:defRPr lang="zh-CN"/>
              </a:defPPr>
              <a:lvl1pPr algn="ctr">
                <a:defRPr>
                  <a:solidFill>
                    <a:srgbClr val="D3AC55"/>
                  </a:solidFill>
                  <a:latin typeface="微软雅黑" panose="020B0503020204020204" pitchFamily="34" charset="-122"/>
                  <a:ea typeface="微软雅黑" panose="020B0503020204020204" pitchFamily="34" charset="-122"/>
                  <a:cs typeface="+mn-ea"/>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zh-CN" altLang="en-US" dirty="0">
                  <a:latin typeface="+mn-lt"/>
                  <a:ea typeface="+mn-ea"/>
                  <a:sym typeface="+mn-lt"/>
                </a:rPr>
                <a:t>孙泽凯</a:t>
              </a:r>
              <a:endParaRPr lang="zh-CN" altLang="en-US" dirty="0">
                <a:latin typeface="+mn-lt"/>
                <a:ea typeface="+mn-ea"/>
                <a:sym typeface="+mn-lt"/>
              </a:endParaRPr>
            </a:p>
          </p:txBody>
        </p:sp>
        <p:sp>
          <p:nvSpPr>
            <p:cNvPr id="70" name="TextBox 45"/>
            <p:cNvSpPr txBox="1"/>
            <p:nvPr/>
          </p:nvSpPr>
          <p:spPr bwMode="auto">
            <a:xfrm>
              <a:off x="7179963" y="1182324"/>
              <a:ext cx="5416550" cy="709930"/>
            </a:xfrm>
            <a:prstGeom prst="rect">
              <a:avLst/>
            </a:prstGeom>
            <a:no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defPPr>
                <a:defRPr lang="zh-CN"/>
              </a:defPPr>
              <a:lvl1pPr algn="ctr">
                <a:defRPr>
                  <a:solidFill>
                    <a:srgbClr val="D3AC55"/>
                  </a:solidFill>
                  <a:latin typeface="微软雅黑" panose="020B0503020204020204" pitchFamily="34" charset="-122"/>
                  <a:ea typeface="微软雅黑" panose="020B0503020204020204" pitchFamily="34" charset="-122"/>
                  <a:cs typeface="+mn-ea"/>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zh-CN" altLang="en-US" sz="1400" dirty="0">
                  <a:latin typeface="+mn-lt"/>
                  <a:ea typeface="+mn-ea"/>
                  <a:sym typeface="+mn-lt"/>
                </a:rPr>
                <a:t>主菜单界面设计与实现                         各部分代码的调试与封装</a:t>
              </a:r>
              <a:endParaRPr lang="zh-CN" altLang="en-US" sz="1400" dirty="0">
                <a:latin typeface="+mn-lt"/>
                <a:ea typeface="+mn-ea"/>
                <a:sym typeface="+mn-lt"/>
              </a:endParaRPr>
            </a:p>
            <a:p>
              <a:r>
                <a:rPr lang="zh-CN" altLang="en-US" sz="1400" dirty="0">
                  <a:latin typeface="+mn-lt"/>
                  <a:ea typeface="+mn-ea"/>
                  <a:sym typeface="+mn-lt"/>
                </a:rPr>
                <a:t>自动获取课程信息功能                     个性化设置模块设计与实现</a:t>
              </a:r>
              <a:endParaRPr lang="zh-CN" altLang="en-US" sz="1400" dirty="0">
                <a:latin typeface="+mn-lt"/>
                <a:ea typeface="+mn-ea"/>
                <a:sym typeface="+mn-lt"/>
              </a:endParaRPr>
            </a:p>
          </p:txBody>
        </p:sp>
      </p:grpSp>
      <p:grpSp>
        <p:nvGrpSpPr>
          <p:cNvPr id="74" name="Group 43"/>
          <p:cNvGrpSpPr/>
          <p:nvPr/>
        </p:nvGrpSpPr>
        <p:grpSpPr>
          <a:xfrm>
            <a:off x="2961182" y="3260824"/>
            <a:ext cx="7136130" cy="709930"/>
            <a:chOff x="5460383" y="1182324"/>
            <a:chExt cx="7136130" cy="709930"/>
          </a:xfrm>
        </p:grpSpPr>
        <p:sp>
          <p:nvSpPr>
            <p:cNvPr id="75" name="TextBox 44"/>
            <p:cNvSpPr txBox="1"/>
            <p:nvPr/>
          </p:nvSpPr>
          <p:spPr bwMode="auto">
            <a:xfrm>
              <a:off x="5460383" y="1313692"/>
              <a:ext cx="1258976" cy="309958"/>
            </a:xfrm>
            <a:prstGeom prst="rect">
              <a:avLst/>
            </a:prstGeom>
            <a:no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defPPr>
                <a:defRPr lang="zh-CN"/>
              </a:defPPr>
              <a:lvl1pPr algn="ctr">
                <a:defRPr>
                  <a:solidFill>
                    <a:srgbClr val="D3AC55"/>
                  </a:solidFill>
                  <a:latin typeface="微软雅黑" panose="020B0503020204020204" pitchFamily="34" charset="-122"/>
                  <a:ea typeface="微软雅黑" panose="020B0503020204020204" pitchFamily="34" charset="-122"/>
                  <a:cs typeface="+mn-ea"/>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zh-CN" altLang="en-US" dirty="0">
                  <a:latin typeface="+mn-lt"/>
                  <a:ea typeface="+mn-ea"/>
                  <a:sym typeface="+mn-lt"/>
                </a:rPr>
                <a:t>张扬</a:t>
              </a:r>
              <a:endParaRPr lang="zh-CN" altLang="en-US" dirty="0">
                <a:latin typeface="+mn-lt"/>
                <a:ea typeface="+mn-ea"/>
                <a:sym typeface="+mn-lt"/>
              </a:endParaRPr>
            </a:p>
          </p:txBody>
        </p:sp>
        <p:sp>
          <p:nvSpPr>
            <p:cNvPr id="76" name="TextBox 45"/>
            <p:cNvSpPr txBox="1"/>
            <p:nvPr/>
          </p:nvSpPr>
          <p:spPr bwMode="auto">
            <a:xfrm>
              <a:off x="7179963" y="1182324"/>
              <a:ext cx="5416550" cy="709930"/>
            </a:xfrm>
            <a:prstGeom prst="rect">
              <a:avLst/>
            </a:prstGeom>
            <a:no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defPPr>
                <a:defRPr lang="zh-CN"/>
              </a:defPPr>
              <a:lvl1pPr algn="ctr">
                <a:defRPr>
                  <a:solidFill>
                    <a:srgbClr val="D3AC55"/>
                  </a:solidFill>
                  <a:latin typeface="微软雅黑" panose="020B0503020204020204" pitchFamily="34" charset="-122"/>
                  <a:ea typeface="微软雅黑" panose="020B0503020204020204" pitchFamily="34" charset="-122"/>
                  <a:cs typeface="+mn-ea"/>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zh-CN" altLang="en-US" sz="1400" dirty="0">
                  <a:latin typeface="+mn-lt"/>
                  <a:ea typeface="+mn-ea"/>
                  <a:sym typeface="+mn-lt"/>
                </a:rPr>
                <a:t>课程表显示模块的设计与实现</a:t>
              </a:r>
              <a:endParaRPr lang="zh-CN" altLang="en-US" sz="1400" dirty="0">
                <a:latin typeface="+mn-lt"/>
                <a:ea typeface="+mn-ea"/>
                <a:sym typeface="+mn-lt"/>
              </a:endParaRPr>
            </a:p>
            <a:p>
              <a:r>
                <a:rPr lang="zh-CN" altLang="en-US" sz="1400" dirty="0">
                  <a:latin typeface="+mn-lt"/>
                  <a:ea typeface="+mn-ea"/>
                  <a:sym typeface="+mn-lt"/>
                </a:rPr>
                <a:t>提醒系统的设计、实现与其他模块的接口实现</a:t>
              </a:r>
              <a:endParaRPr lang="zh-CN" altLang="en-US" sz="1400" dirty="0">
                <a:latin typeface="+mn-lt"/>
                <a:ea typeface="+mn-ea"/>
                <a:sym typeface="+mn-lt"/>
              </a:endParaRPr>
            </a:p>
          </p:txBody>
        </p:sp>
      </p:grpSp>
      <p:grpSp>
        <p:nvGrpSpPr>
          <p:cNvPr id="77" name="Group 43"/>
          <p:cNvGrpSpPr/>
          <p:nvPr/>
        </p:nvGrpSpPr>
        <p:grpSpPr>
          <a:xfrm>
            <a:off x="2961182" y="4657824"/>
            <a:ext cx="7136130" cy="709930"/>
            <a:chOff x="5460383" y="1182324"/>
            <a:chExt cx="7136130" cy="709930"/>
          </a:xfrm>
        </p:grpSpPr>
        <p:sp>
          <p:nvSpPr>
            <p:cNvPr id="78" name="TextBox 44"/>
            <p:cNvSpPr txBox="1"/>
            <p:nvPr/>
          </p:nvSpPr>
          <p:spPr bwMode="auto">
            <a:xfrm>
              <a:off x="5460383" y="1382272"/>
              <a:ext cx="1258976" cy="309958"/>
            </a:xfrm>
            <a:prstGeom prst="rect">
              <a:avLst/>
            </a:prstGeom>
            <a:no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defPPr>
                <a:defRPr lang="zh-CN"/>
              </a:defPPr>
              <a:lvl1pPr algn="ctr">
                <a:defRPr>
                  <a:solidFill>
                    <a:srgbClr val="D3AC55"/>
                  </a:solidFill>
                  <a:latin typeface="微软雅黑" panose="020B0503020204020204" pitchFamily="34" charset="-122"/>
                  <a:ea typeface="微软雅黑" panose="020B0503020204020204" pitchFamily="34" charset="-122"/>
                  <a:cs typeface="+mn-ea"/>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zh-CN" altLang="en-US" dirty="0">
                  <a:latin typeface="+mn-lt"/>
                  <a:ea typeface="+mn-ea"/>
                  <a:sym typeface="+mn-lt"/>
                </a:rPr>
                <a:t>王梓安</a:t>
              </a:r>
              <a:endParaRPr lang="zh-CN" altLang="en-US" dirty="0">
                <a:latin typeface="+mn-lt"/>
                <a:ea typeface="+mn-ea"/>
                <a:sym typeface="+mn-lt"/>
              </a:endParaRPr>
            </a:p>
          </p:txBody>
        </p:sp>
        <p:sp>
          <p:nvSpPr>
            <p:cNvPr id="79" name="TextBox 45"/>
            <p:cNvSpPr txBox="1"/>
            <p:nvPr/>
          </p:nvSpPr>
          <p:spPr bwMode="auto">
            <a:xfrm>
              <a:off x="7179963" y="1182324"/>
              <a:ext cx="5416550" cy="709930"/>
            </a:xfrm>
            <a:prstGeom prst="rect">
              <a:avLst/>
            </a:prstGeom>
            <a:no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defPPr>
                <a:defRPr lang="zh-CN"/>
              </a:defPPr>
              <a:lvl1pPr algn="ctr">
                <a:defRPr>
                  <a:solidFill>
                    <a:srgbClr val="D3AC55"/>
                  </a:solidFill>
                  <a:latin typeface="微软雅黑" panose="020B0503020204020204" pitchFamily="34" charset="-122"/>
                  <a:ea typeface="微软雅黑" panose="020B0503020204020204" pitchFamily="34" charset="-122"/>
                  <a:cs typeface="+mn-ea"/>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zh-CN" altLang="en-US" sz="1400" dirty="0">
                  <a:latin typeface="+mn-lt"/>
                  <a:ea typeface="+mn-ea"/>
                  <a:sym typeface="+mn-lt"/>
                </a:rPr>
                <a:t>代办事项系统的设计与实现</a:t>
              </a:r>
              <a:endParaRPr lang="zh-CN" altLang="en-US" sz="1400" dirty="0">
                <a:latin typeface="+mn-lt"/>
                <a:ea typeface="+mn-ea"/>
                <a:sym typeface="+mn-lt"/>
              </a:endParaRPr>
            </a:p>
            <a:p>
              <a:r>
                <a:rPr lang="zh-CN" altLang="en-US" sz="1400" dirty="0">
                  <a:latin typeface="+mn-lt"/>
                  <a:ea typeface="+mn-ea"/>
                  <a:sym typeface="+mn-lt"/>
                </a:rPr>
                <a:t>桌面小挂件功能的设计与实现</a:t>
              </a:r>
              <a:endParaRPr lang="zh-CN" altLang="en-US" sz="1400" dirty="0">
                <a:latin typeface="+mn-lt"/>
                <a:ea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500" fill="hold"/>
                                        <p:tgtEl>
                                          <p:spTgt spid="55"/>
                                        </p:tgtEl>
                                        <p:attrNameLst>
                                          <p:attrName>ppt_x</p:attrName>
                                        </p:attrNameLst>
                                      </p:cBhvr>
                                      <p:tavLst>
                                        <p:tav tm="0">
                                          <p:val>
                                            <p:strVal val="#ppt_x"/>
                                          </p:val>
                                        </p:tav>
                                        <p:tav tm="100000">
                                          <p:val>
                                            <p:strVal val="#ppt_x"/>
                                          </p:val>
                                        </p:tav>
                                      </p:tavLst>
                                    </p:anim>
                                    <p:anim calcmode="lin" valueType="num">
                                      <p:cBhvr additive="base">
                                        <p:cTn id="17" dur="500" fill="hold"/>
                                        <p:tgtEl>
                                          <p:spTgt spid="5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ppt_x"/>
                                          </p:val>
                                        </p:tav>
                                        <p:tav tm="100000">
                                          <p:val>
                                            <p:strVal val="#ppt_x"/>
                                          </p:val>
                                        </p:tav>
                                      </p:tavLst>
                                    </p:anim>
                                    <p:anim calcmode="lin" valueType="num">
                                      <p:cBhvr additive="base">
                                        <p:cTn id="22" dur="500" fill="hold"/>
                                        <p:tgtEl>
                                          <p:spTgt spid="46"/>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additive="base">
                                        <p:cTn id="26" dur="500" fill="hold"/>
                                        <p:tgtEl>
                                          <p:spTgt spid="49"/>
                                        </p:tgtEl>
                                        <p:attrNameLst>
                                          <p:attrName>ppt_x</p:attrName>
                                        </p:attrNameLst>
                                      </p:cBhvr>
                                      <p:tavLst>
                                        <p:tav tm="0">
                                          <p:val>
                                            <p:strVal val="#ppt_x"/>
                                          </p:val>
                                        </p:tav>
                                        <p:tav tm="100000">
                                          <p:val>
                                            <p:strVal val="#ppt_x"/>
                                          </p:val>
                                        </p:tav>
                                      </p:tavLst>
                                    </p:anim>
                                    <p:anim calcmode="lin" valueType="num">
                                      <p:cBhvr additive="base">
                                        <p:cTn id="27" dur="500" fill="hold"/>
                                        <p:tgtEl>
                                          <p:spTgt spid="49"/>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500" fill="hold"/>
                                        <p:tgtEl>
                                          <p:spTgt spid="68"/>
                                        </p:tgtEl>
                                        <p:attrNameLst>
                                          <p:attrName>ppt_x</p:attrName>
                                        </p:attrNameLst>
                                      </p:cBhvr>
                                      <p:tavLst>
                                        <p:tav tm="0">
                                          <p:val>
                                            <p:strVal val="#ppt_x"/>
                                          </p:val>
                                        </p:tav>
                                        <p:tav tm="100000">
                                          <p:val>
                                            <p:strVal val="#ppt_x"/>
                                          </p:val>
                                        </p:tav>
                                      </p:tavLst>
                                    </p:anim>
                                    <p:anim calcmode="lin" valueType="num">
                                      <p:cBhvr additive="base">
                                        <p:cTn id="32" dur="500" fill="hold"/>
                                        <p:tgtEl>
                                          <p:spTgt spid="68"/>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ppt_x"/>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nodeType="after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additive="base">
                                        <p:cTn id="41" dur="500" fill="hold"/>
                                        <p:tgtEl>
                                          <p:spTgt spid="77"/>
                                        </p:tgtEl>
                                        <p:attrNameLst>
                                          <p:attrName>ppt_x</p:attrName>
                                        </p:attrNameLst>
                                      </p:cBhvr>
                                      <p:tavLst>
                                        <p:tav tm="0">
                                          <p:val>
                                            <p:strVal val="#ppt_x"/>
                                          </p:val>
                                        </p:tav>
                                        <p:tav tm="100000">
                                          <p:val>
                                            <p:strVal val="#ppt_x"/>
                                          </p:val>
                                        </p:tav>
                                      </p:tavLst>
                                    </p:anim>
                                    <p:anim calcmode="lin" valueType="num">
                                      <p:cBhvr additive="base">
                                        <p:cTn id="42"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bldLvl="0" animBg="1"/>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建筑物, 圆屋顶&#10;&#10;已生成高可信度的说明"/>
          <p:cNvPicPr>
            <a:picLocks noChangeAspect="1"/>
          </p:cNvPicPr>
          <p:nvPr/>
        </p:nvPicPr>
        <p:blipFill>
          <a:blip r:embed="rId1" cstate="screen"/>
          <a:stretch>
            <a:fillRect/>
          </a:stretch>
        </p:blipFill>
        <p:spPr>
          <a:xfrm>
            <a:off x="3881941" y="1096757"/>
            <a:ext cx="4060494" cy="4664486"/>
          </a:xfrm>
          <a:prstGeom prst="rect">
            <a:avLst/>
          </a:prstGeom>
        </p:spPr>
      </p:pic>
      <p:cxnSp>
        <p:nvCxnSpPr>
          <p:cNvPr id="4" name="直接连接符 3"/>
          <p:cNvCxnSpPr>
            <a:endCxn id="3" idx="1"/>
          </p:cNvCxnSpPr>
          <p:nvPr/>
        </p:nvCxnSpPr>
        <p:spPr>
          <a:xfrm>
            <a:off x="0" y="3429000"/>
            <a:ext cx="3881941"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3"/>
          </p:cNvCxnSpPr>
          <p:nvPr/>
        </p:nvCxnSpPr>
        <p:spPr>
          <a:xfrm>
            <a:off x="7942435" y="3429000"/>
            <a:ext cx="4249565" cy="0"/>
          </a:xfrm>
          <a:prstGeom prst="line">
            <a:avLst/>
          </a:prstGeom>
          <a:ln>
            <a:solidFill>
              <a:srgbClr val="D3AC55"/>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175260" y="2386234"/>
            <a:ext cx="1422861" cy="646331"/>
          </a:xfrm>
          <a:prstGeom prst="rect">
            <a:avLst/>
          </a:prstGeom>
          <a:noFill/>
        </p:spPr>
        <p:txBody>
          <a:bodyPr wrap="square" rtlCol="0">
            <a:spAutoFit/>
          </a:bodyPr>
          <a:lstStyle>
            <a:defPPr>
              <a:defRPr lang="zh-CN"/>
            </a:defPPr>
            <a:lvl1pPr algn="ctr">
              <a:defRPr sz="4400" b="1">
                <a:gradFill flip="none" rotWithShape="1">
                  <a:gsLst>
                    <a:gs pos="0">
                      <a:srgbClr val="DECB96"/>
                    </a:gs>
                    <a:gs pos="100000">
                      <a:srgbClr val="C89324"/>
                    </a:gs>
                  </a:gsLst>
                  <a:lin ang="16200000" scaled="1"/>
                  <a:tileRect/>
                </a:gradFill>
                <a:latin typeface="微软雅黑" panose="020B0503020204020204" pitchFamily="34" charset="-122"/>
                <a:ea typeface="微软雅黑" panose="020B0503020204020204" pitchFamily="34" charset="-122"/>
              </a:defRPr>
            </a:lvl1pPr>
          </a:lstStyle>
          <a:p>
            <a:pPr algn="l"/>
            <a:r>
              <a:rPr lang="en-US" altLang="zh-CN" sz="3600" dirty="0">
                <a:latin typeface="+mn-lt"/>
                <a:ea typeface="+mn-ea"/>
                <a:cs typeface="+mn-ea"/>
                <a:sym typeface="+mn-lt"/>
              </a:rPr>
              <a:t>TWO</a:t>
            </a:r>
            <a:endParaRPr lang="zh-CN" altLang="en-US" sz="3600" dirty="0">
              <a:latin typeface="+mn-lt"/>
              <a:ea typeface="+mn-ea"/>
              <a:cs typeface="+mn-ea"/>
              <a:sym typeface="+mn-lt"/>
            </a:endParaRPr>
          </a:p>
        </p:txBody>
      </p:sp>
      <p:sp>
        <p:nvSpPr>
          <p:cNvPr id="11" name="矩形 10"/>
          <p:cNvSpPr/>
          <p:nvPr/>
        </p:nvSpPr>
        <p:spPr>
          <a:xfrm>
            <a:off x="5167123" y="3032565"/>
            <a:ext cx="1317653" cy="417830"/>
          </a:xfrm>
          <a:prstGeom prst="rect">
            <a:avLst/>
          </a:prstGeom>
          <a:noFill/>
        </p:spPr>
        <p:txBody>
          <a:bodyPr wrap="square" rtlCol="0">
            <a:spAutoFit/>
          </a:bodyPr>
          <a:lstStyle/>
          <a:p>
            <a:pPr algn="dist"/>
            <a:r>
              <a:rPr lang="zh-CN" altLang="en-US" sz="2000" b="1" dirty="0">
                <a:gradFill flip="none" rotWithShape="1">
                  <a:gsLst>
                    <a:gs pos="0">
                      <a:srgbClr val="DECB96"/>
                    </a:gs>
                    <a:gs pos="100000">
                      <a:srgbClr val="C89324"/>
                    </a:gs>
                  </a:gsLst>
                  <a:lin ang="16200000" scaled="1"/>
                  <a:tileRect/>
                </a:gradFill>
                <a:cs typeface="+mn-ea"/>
                <a:sym typeface="+mn-lt"/>
              </a:rPr>
              <a:t>概要设计</a:t>
            </a:r>
            <a:endParaRPr lang="zh-CN" altLang="en-US" sz="2000" b="1" dirty="0">
              <a:gradFill flip="none" rotWithShape="1">
                <a:gsLst>
                  <a:gs pos="0">
                    <a:srgbClr val="DECB96"/>
                  </a:gs>
                  <a:gs pos="100000">
                    <a:srgbClr val="C89324"/>
                  </a:gs>
                </a:gsLst>
                <a:lin ang="16200000" scaled="1"/>
                <a:tileRect/>
              </a:gradFill>
              <a:cs typeface="+mn-ea"/>
              <a:sym typeface="+mn-lt"/>
            </a:endParaRPr>
          </a:p>
        </p:txBody>
      </p:sp>
      <p:sp>
        <p:nvSpPr>
          <p:cNvPr id="12" name="矩形 11"/>
          <p:cNvSpPr/>
          <p:nvPr/>
        </p:nvSpPr>
        <p:spPr>
          <a:xfrm>
            <a:off x="4775108" y="3428125"/>
            <a:ext cx="2223166" cy="845820"/>
          </a:xfrm>
          <a:prstGeom prst="rect">
            <a:avLst/>
          </a:prstGeom>
        </p:spPr>
        <p:txBody>
          <a:bodyPr wrap="square">
            <a:spAutoFit/>
          </a:bodyPr>
          <a:lstStyle/>
          <a:p>
            <a:pPr algn="ctr">
              <a:lnSpc>
                <a:spcPct val="150000"/>
              </a:lnSpc>
            </a:pPr>
            <a:r>
              <a:rPr lang="en-US" altLang="zh-CN" sz="1100" dirty="0">
                <a:solidFill>
                  <a:srgbClr val="DECB96"/>
                </a:solidFill>
                <a:cs typeface="+mn-ea"/>
                <a:sym typeface="+mn-lt"/>
              </a:rPr>
              <a:t>1</a:t>
            </a:r>
            <a:r>
              <a:rPr lang="zh-CN" altLang="en-US" sz="1100" dirty="0">
                <a:solidFill>
                  <a:srgbClr val="DECB96"/>
                </a:solidFill>
                <a:cs typeface="+mn-ea"/>
                <a:sym typeface="+mn-lt"/>
              </a:rPr>
              <a:t>、模块设计</a:t>
            </a:r>
            <a:endParaRPr lang="zh-CN" altLang="en-US" sz="1100" dirty="0">
              <a:solidFill>
                <a:srgbClr val="DECB96"/>
              </a:solidFill>
              <a:cs typeface="+mn-ea"/>
              <a:sym typeface="+mn-lt"/>
            </a:endParaRPr>
          </a:p>
          <a:p>
            <a:pPr algn="ctr">
              <a:lnSpc>
                <a:spcPct val="150000"/>
              </a:lnSpc>
            </a:pPr>
            <a:r>
              <a:rPr lang="en-US" altLang="zh-CN" sz="1100" dirty="0">
                <a:solidFill>
                  <a:srgbClr val="DECB96"/>
                </a:solidFill>
                <a:cs typeface="+mn-ea"/>
                <a:sym typeface="+mn-lt"/>
              </a:rPr>
              <a:t>2</a:t>
            </a:r>
            <a:r>
              <a:rPr lang="zh-CN" altLang="en-US" sz="1100" dirty="0">
                <a:solidFill>
                  <a:srgbClr val="DECB96"/>
                </a:solidFill>
                <a:cs typeface="+mn-ea"/>
                <a:sym typeface="+mn-lt"/>
              </a:rPr>
              <a:t>、数据结构</a:t>
            </a:r>
            <a:endParaRPr lang="zh-CN" altLang="en-US" sz="1100" dirty="0">
              <a:solidFill>
                <a:srgbClr val="DECB96"/>
              </a:solidFill>
              <a:cs typeface="+mn-ea"/>
              <a:sym typeface="+mn-lt"/>
            </a:endParaRPr>
          </a:p>
          <a:p>
            <a:pPr algn="ctr">
              <a:lnSpc>
                <a:spcPct val="150000"/>
              </a:lnSpc>
            </a:pPr>
            <a:r>
              <a:rPr lang="en-US" altLang="zh-CN" sz="1100" dirty="0">
                <a:solidFill>
                  <a:srgbClr val="DECB96"/>
                </a:solidFill>
                <a:cs typeface="+mn-ea"/>
                <a:sym typeface="+mn-lt"/>
              </a:rPr>
              <a:t>3</a:t>
            </a:r>
            <a:r>
              <a:rPr lang="zh-CN" altLang="en-US" sz="1100" dirty="0">
                <a:solidFill>
                  <a:srgbClr val="DECB96"/>
                </a:solidFill>
                <a:cs typeface="+mn-ea"/>
                <a:sym typeface="+mn-lt"/>
              </a:rPr>
              <a:t>、接口设计</a:t>
            </a:r>
            <a:endParaRPr lang="zh-CN" altLang="en-US" sz="1100" dirty="0">
              <a:solidFill>
                <a:srgbClr val="DECB96"/>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2"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lstStyle/>
            <a:p>
              <a:pPr algn="dist"/>
              <a:r>
                <a:rPr lang="zh-CN" altLang="en-US" sz="2000" dirty="0">
                  <a:gradFill flip="none" rotWithShape="1">
                    <a:gsLst>
                      <a:gs pos="0">
                        <a:srgbClr val="DECB96"/>
                      </a:gs>
                      <a:gs pos="100000">
                        <a:srgbClr val="C89324"/>
                      </a:gs>
                    </a:gsLst>
                    <a:lin ang="16200000" scaled="1"/>
                    <a:tileRect/>
                  </a:gradFill>
                  <a:cs typeface="+mn-ea"/>
                  <a:sym typeface="+mn-lt"/>
                </a:rPr>
                <a:t>模块设计</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grpSp>
        <p:nvGrpSpPr>
          <p:cNvPr id="11" name="f252ea92-df7e-4735-8996-cd9a29b3e00a"/>
          <p:cNvGrpSpPr>
            <a:grpSpLocks noChangeAspect="1"/>
          </p:cNvGrpSpPr>
          <p:nvPr/>
        </p:nvGrpSpPr>
        <p:grpSpPr>
          <a:xfrm>
            <a:off x="5767754" y="1140807"/>
            <a:ext cx="5228488" cy="3284154"/>
            <a:chOff x="1710819" y="1280106"/>
            <a:chExt cx="9485582" cy="3284154"/>
          </a:xfrm>
        </p:grpSpPr>
        <p:cxnSp>
          <p:nvCxnSpPr>
            <p:cNvPr id="13" name="Straight Connector 10"/>
            <p:cNvCxnSpPr/>
            <p:nvPr/>
          </p:nvCxnSpPr>
          <p:spPr>
            <a:xfrm>
              <a:off x="2169893" y="1280106"/>
              <a:ext cx="8393462" cy="0"/>
            </a:xfrm>
            <a:prstGeom prst="line">
              <a:avLst/>
            </a:prstGeom>
            <a:ln w="9525">
              <a:solidFill>
                <a:srgbClr val="D3AC55"/>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10819" y="1457576"/>
              <a:ext cx="9485582" cy="3106684"/>
            </a:xfrm>
            <a:prstGeom prst="rect">
              <a:avLst/>
            </a:prstGeom>
            <a:noFill/>
          </p:spPr>
          <p:txBody>
            <a:bodyPr wrap="square" rtlCol="0">
              <a:spAutoFit/>
            </a:bodyPr>
            <a:lstStyle/>
            <a:p>
              <a:pPr>
                <a:lnSpc>
                  <a:spcPct val="150000"/>
                </a:lnSpc>
              </a:pPr>
              <a:r>
                <a:rPr lang="zh-CN" altLang="en-US" sz="1200" dirty="0">
                  <a:solidFill>
                    <a:srgbClr val="D3AC55"/>
                  </a:solidFill>
                  <a:cs typeface="+mn-ea"/>
                  <a:sym typeface="+mn-lt"/>
                </a:rPr>
                <a:t>信息获取模块通过窗口弹出、键盘输入或者网页爬取，主要对“用户输入”、“网页课程”、“系统自带时间”三个方面的信息进行提取和整理，并为其他提供数据处理接口，实现为“邮学小帮手”自动化获取信息的目标。</a:t>
              </a:r>
              <a:endParaRPr lang="en-US" altLang="zh-CN" sz="1200" dirty="0">
                <a:solidFill>
                  <a:srgbClr val="D3AC55"/>
                </a:solidFill>
                <a:cs typeface="+mn-ea"/>
                <a:sym typeface="+mn-lt"/>
              </a:endParaRPr>
            </a:p>
            <a:p>
              <a:pPr>
                <a:lnSpc>
                  <a:spcPct val="150000"/>
                </a:lnSpc>
              </a:pPr>
              <a:endParaRPr lang="en-US" altLang="zh-CN" sz="1200" dirty="0">
                <a:solidFill>
                  <a:srgbClr val="D3AC55"/>
                </a:solidFill>
                <a:cs typeface="+mn-ea"/>
                <a:sym typeface="+mn-lt"/>
              </a:endParaRPr>
            </a:p>
            <a:p>
              <a:pPr>
                <a:lnSpc>
                  <a:spcPct val="150000"/>
                </a:lnSpc>
              </a:pPr>
              <a:r>
                <a:rPr lang="zh-CN" altLang="en-US" sz="1200" dirty="0">
                  <a:solidFill>
                    <a:srgbClr val="D3AC55"/>
                  </a:solidFill>
                  <a:cs typeface="+mn-ea"/>
                  <a:sym typeface="+mn-lt"/>
                </a:rPr>
                <a:t>存储模块通过接口从信息获取模块导入信息，并存储到相应的格式文件中。提供调用接口，供其他系统访问和使用信息。即使程序关闭，也可以对信息加密并长期存储。</a:t>
              </a:r>
              <a:endParaRPr lang="en-US" altLang="zh-CN" sz="1200" dirty="0">
                <a:solidFill>
                  <a:srgbClr val="D3AC55"/>
                </a:solidFill>
                <a:cs typeface="+mn-ea"/>
                <a:sym typeface="+mn-lt"/>
              </a:endParaRPr>
            </a:p>
            <a:p>
              <a:pPr>
                <a:lnSpc>
                  <a:spcPct val="150000"/>
                </a:lnSpc>
              </a:pPr>
              <a:endParaRPr lang="en-US" altLang="zh-CN" sz="1200" dirty="0">
                <a:solidFill>
                  <a:srgbClr val="D3AC55"/>
                </a:solidFill>
                <a:cs typeface="+mn-ea"/>
                <a:sym typeface="+mn-lt"/>
              </a:endParaRPr>
            </a:p>
            <a:p>
              <a:pPr>
                <a:lnSpc>
                  <a:spcPct val="150000"/>
                </a:lnSpc>
              </a:pPr>
              <a:r>
                <a:rPr lang="zh-CN" altLang="en-US" sz="1200" dirty="0">
                  <a:solidFill>
                    <a:srgbClr val="D3AC55"/>
                  </a:solidFill>
                  <a:cs typeface="+mn-ea"/>
                  <a:sym typeface="+mn-lt"/>
                </a:rPr>
                <a:t>提醒模块的作用是提供提醒功能，可以调用存储系统接口获得相关课程提醒和待办提醒数据，在到达相应的触发时间时，进行声音和弹窗的提醒功能，并支持自定义个性化提醒方式。</a:t>
              </a:r>
              <a:endParaRPr lang="en-US" altLang="zh-CN" sz="1200" dirty="0">
                <a:solidFill>
                  <a:srgbClr val="D3AC55"/>
                </a:solidFill>
                <a:cs typeface="+mn-ea"/>
                <a:sym typeface="+mn-lt"/>
              </a:endParaRPr>
            </a:p>
            <a:p>
              <a:pPr>
                <a:lnSpc>
                  <a:spcPct val="150000"/>
                </a:lnSpc>
              </a:pPr>
              <a:endParaRPr lang="zh-CN" altLang="en-US" sz="1200" dirty="0">
                <a:solidFill>
                  <a:srgbClr val="D3AC55"/>
                </a:solidFill>
                <a:cs typeface="+mn-ea"/>
                <a:sym typeface="+mn-lt"/>
              </a:endParaRPr>
            </a:p>
            <a:p>
              <a:pPr>
                <a:lnSpc>
                  <a:spcPct val="150000"/>
                </a:lnSpc>
              </a:pPr>
              <a:r>
                <a:rPr lang="zh-CN" altLang="en-US" sz="1200" dirty="0">
                  <a:solidFill>
                    <a:srgbClr val="D3AC55"/>
                  </a:solidFill>
                  <a:cs typeface="+mn-ea"/>
                  <a:sym typeface="+mn-lt"/>
                </a:rPr>
                <a:t>个性化设置模块的主要功能为进行课程表背景图、课程及待办事项提示音的个性化设置以及尽可能实现一个</a:t>
              </a:r>
              <a:r>
                <a:rPr lang="en-US" altLang="zh-CN" sz="1200" dirty="0">
                  <a:solidFill>
                    <a:srgbClr val="D3AC55"/>
                  </a:solidFill>
                  <a:cs typeface="+mn-ea"/>
                  <a:sym typeface="+mn-lt"/>
                </a:rPr>
                <a:t>PC</a:t>
              </a:r>
              <a:r>
                <a:rPr lang="zh-CN" altLang="en-US" sz="1200" dirty="0">
                  <a:solidFill>
                    <a:srgbClr val="D3AC55"/>
                  </a:solidFill>
                  <a:cs typeface="+mn-ea"/>
                  <a:sym typeface="+mn-lt"/>
                </a:rPr>
                <a:t>桌面组件供用户随时查阅，提高用户的使用体验，满足部分用户的个性化需求，以达到对软件和界面一定的美化效果</a:t>
              </a:r>
              <a:endParaRPr lang="zh-CN" altLang="en-US" sz="1200" dirty="0">
                <a:solidFill>
                  <a:srgbClr val="D3AC55"/>
                </a:solidFill>
                <a:cs typeface="+mn-ea"/>
                <a:sym typeface="+mn-lt"/>
              </a:endParaRPr>
            </a:p>
          </p:txBody>
        </p:sp>
      </p:grpSp>
      <p:pic>
        <p:nvPicPr>
          <p:cNvPr id="27" name="图片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6760" y="1356150"/>
            <a:ext cx="4599109" cy="1842592"/>
          </a:xfrm>
          <a:prstGeom prst="rect">
            <a:avLst/>
          </a:prstGeom>
        </p:spPr>
      </p:pic>
      <p:pic>
        <p:nvPicPr>
          <p:cNvPr id="29" name="图片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60" y="3429000"/>
            <a:ext cx="4599109" cy="1155092"/>
          </a:xfrm>
          <a:prstGeom prst="rect">
            <a:avLst/>
          </a:pr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60" y="4814350"/>
            <a:ext cx="4599109" cy="12591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ppt_x"/>
                                          </p:val>
                                        </p:tav>
                                        <p:tav tm="100000">
                                          <p:val>
                                            <p:strVal val="#ppt_x"/>
                                          </p:val>
                                        </p:tav>
                                      </p:tavLst>
                                    </p:anim>
                                    <p:anim calcmode="lin" valueType="num">
                                      <p:cBhvr additive="base">
                                        <p:cTn id="21" dur="500" fill="hold"/>
                                        <p:tgtEl>
                                          <p:spTgt spid="2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94476" y="169229"/>
            <a:ext cx="890993" cy="1033551"/>
            <a:chOff x="1243801" y="2787334"/>
            <a:chExt cx="890993" cy="1033551"/>
          </a:xfrm>
        </p:grpSpPr>
        <p:grpSp>
          <p:nvGrpSpPr>
            <p:cNvPr id="39" name="组合 38"/>
            <p:cNvGrpSpPr/>
            <p:nvPr/>
          </p:nvGrpSpPr>
          <p:grpSpPr>
            <a:xfrm>
              <a:off x="1243801" y="2787334"/>
              <a:ext cx="890993" cy="1033551"/>
              <a:chOff x="3213538" y="2782669"/>
              <a:chExt cx="793102" cy="919998"/>
            </a:xfrm>
          </p:grpSpPr>
          <p:sp>
            <p:nvSpPr>
              <p:cNvPr id="40" name="六边形 39"/>
              <p:cNvSpPr/>
              <p:nvPr/>
            </p:nvSpPr>
            <p:spPr>
              <a:xfrm rot="5400000">
                <a:off x="3150090" y="2846117"/>
                <a:ext cx="919998" cy="79310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六边形 40"/>
              <p:cNvSpPr/>
              <p:nvPr/>
            </p:nvSpPr>
            <p:spPr>
              <a:xfrm rot="3259853">
                <a:off x="3163982" y="2846423"/>
                <a:ext cx="884200" cy="762242"/>
              </a:xfrm>
              <a:prstGeom prst="hexagon">
                <a:avLst/>
              </a:prstGeom>
              <a:noFill/>
              <a:ln w="9525">
                <a:solidFill>
                  <a:srgbClr val="D3A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矩形 41"/>
            <p:cNvSpPr/>
            <p:nvPr/>
          </p:nvSpPr>
          <p:spPr>
            <a:xfrm>
              <a:off x="1349611" y="2919180"/>
              <a:ext cx="704640" cy="722630"/>
            </a:xfrm>
            <a:prstGeom prst="rect">
              <a:avLst/>
            </a:prstGeom>
            <a:noFill/>
          </p:spPr>
          <p:txBody>
            <a:bodyPr wrap="square" rtlCol="0">
              <a:spAutoFit/>
            </a:bodyPr>
            <a:lstStyle/>
            <a:p>
              <a:pPr algn="dist"/>
              <a:r>
                <a:rPr lang="zh-CN" altLang="en-US" sz="2000" dirty="0">
                  <a:gradFill flip="none" rotWithShape="1">
                    <a:gsLst>
                      <a:gs pos="0">
                        <a:srgbClr val="DECB96"/>
                      </a:gs>
                      <a:gs pos="100000">
                        <a:srgbClr val="C89324"/>
                      </a:gs>
                    </a:gsLst>
                    <a:lin ang="16200000" scaled="1"/>
                    <a:tileRect/>
                  </a:gradFill>
                  <a:cs typeface="+mn-ea"/>
                  <a:sym typeface="+mn-lt"/>
                </a:rPr>
                <a:t>数据结构</a:t>
              </a:r>
              <a:endParaRPr lang="zh-CN" altLang="en-US" sz="2000" dirty="0">
                <a:gradFill flip="none" rotWithShape="1">
                  <a:gsLst>
                    <a:gs pos="0">
                      <a:srgbClr val="DECB96"/>
                    </a:gs>
                    <a:gs pos="100000">
                      <a:srgbClr val="C89324"/>
                    </a:gs>
                  </a:gsLst>
                  <a:lin ang="16200000" scaled="1"/>
                  <a:tileRect/>
                </a:gradFill>
                <a:cs typeface="+mn-ea"/>
                <a:sym typeface="+mn-lt"/>
              </a:endParaRPr>
            </a:p>
          </p:txBody>
        </p:sp>
      </p:grpSp>
      <p:cxnSp>
        <p:nvCxnSpPr>
          <p:cNvPr id="3" name="直接连接符 2"/>
          <p:cNvCxnSpPr>
            <a:stCxn id="41" idx="5"/>
          </p:cNvCxnSpPr>
          <p:nvPr/>
        </p:nvCxnSpPr>
        <p:spPr>
          <a:xfrm flipV="1">
            <a:off x="1247775" y="614680"/>
            <a:ext cx="9967595" cy="34290"/>
          </a:xfrm>
          <a:prstGeom prst="line">
            <a:avLst/>
          </a:prstGeom>
          <a:ln>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prstDash val="solid"/>
          </a:ln>
        </p:spPr>
        <p:style>
          <a:lnRef idx="1">
            <a:schemeClr val="accent4"/>
          </a:lnRef>
          <a:fillRef idx="0">
            <a:schemeClr val="accent4"/>
          </a:fillRef>
          <a:effectRef idx="0">
            <a:schemeClr val="accent4"/>
          </a:effectRef>
          <a:fontRef idx="minor">
            <a:schemeClr val="tx1"/>
          </a:fontRef>
        </p:style>
      </p:cxnSp>
      <p:sp>
        <p:nvSpPr>
          <p:cNvPr id="8" name="TextBox 13"/>
          <p:cNvSpPr txBox="1"/>
          <p:nvPr/>
        </p:nvSpPr>
        <p:spPr>
          <a:xfrm>
            <a:off x="490904" y="1366095"/>
            <a:ext cx="11598519" cy="4722511"/>
          </a:xfrm>
          <a:prstGeom prst="rect">
            <a:avLst/>
          </a:prstGeom>
          <a:noFill/>
        </p:spPr>
        <p:txBody>
          <a:bodyPr wrap="square" rtlCol="0">
            <a:spAutoFit/>
          </a:bodyPr>
          <a:lstStyle/>
          <a:p>
            <a:pPr>
              <a:lnSpc>
                <a:spcPct val="150000"/>
              </a:lnSpc>
            </a:pPr>
            <a:r>
              <a:rPr lang="zh-CN" altLang="en-US" sz="1200" dirty="0">
                <a:solidFill>
                  <a:srgbClr val="D3AC55"/>
                </a:solidFill>
                <a:cs typeface="+mn-ea"/>
                <a:sym typeface="+mn-lt"/>
              </a:rPr>
              <a:t>程序内变量数据结构：</a:t>
            </a:r>
            <a:endParaRPr lang="en-US" altLang="zh-CN" sz="1200" dirty="0">
              <a:solidFill>
                <a:srgbClr val="D3AC55"/>
              </a:solidFill>
              <a:cs typeface="+mn-ea"/>
              <a:sym typeface="+mn-lt"/>
            </a:endParaRPr>
          </a:p>
          <a:p>
            <a:pPr>
              <a:lnSpc>
                <a:spcPct val="150000"/>
              </a:lnSpc>
            </a:pPr>
            <a:r>
              <a:rPr lang="zh-CN" altLang="en-US" sz="1200" dirty="0">
                <a:solidFill>
                  <a:srgbClr val="D3AC55"/>
                </a:solidFill>
                <a:cs typeface="+mn-ea"/>
                <a:sym typeface="+mn-lt"/>
              </a:rPr>
              <a:t>课表信息（数据类型</a:t>
            </a:r>
            <a:r>
              <a:rPr lang="en-US" altLang="zh-CN" sz="1200" dirty="0" err="1">
                <a:solidFill>
                  <a:srgbClr val="D3AC55"/>
                </a:solidFill>
                <a:cs typeface="+mn-ea"/>
                <a:sym typeface="+mn-lt"/>
              </a:rPr>
              <a:t>dataframe</a:t>
            </a:r>
            <a:r>
              <a:rPr lang="zh-CN" altLang="en-US" sz="1200" dirty="0">
                <a:solidFill>
                  <a:srgbClr val="D3AC55"/>
                </a:solidFill>
                <a:cs typeface="+mn-ea"/>
                <a:sym typeface="+mn-lt"/>
              </a:rPr>
              <a:t>）</a:t>
            </a:r>
            <a:r>
              <a:rPr lang="en-US" altLang="zh-CN" sz="1200" dirty="0">
                <a:solidFill>
                  <a:srgbClr val="D3AC55"/>
                </a:solidFill>
                <a:cs typeface="+mn-ea"/>
                <a:sym typeface="+mn-lt"/>
              </a:rPr>
              <a:t>	</a:t>
            </a:r>
            <a:r>
              <a:rPr lang="en-US" altLang="zh-CN" sz="1200" dirty="0" err="1">
                <a:solidFill>
                  <a:srgbClr val="D3AC55"/>
                </a:solidFill>
                <a:cs typeface="+mn-ea"/>
                <a:sym typeface="+mn-lt"/>
              </a:rPr>
              <a:t>crawl_messages</a:t>
            </a:r>
            <a:r>
              <a:rPr lang="en-US" altLang="zh-CN" sz="1200" dirty="0">
                <a:solidFill>
                  <a:srgbClr val="D3AC55"/>
                </a:solidFill>
                <a:cs typeface="+mn-ea"/>
                <a:sym typeface="+mn-lt"/>
              </a:rPr>
              <a:t>/</a:t>
            </a:r>
            <a:r>
              <a:rPr lang="en-US" altLang="zh-CN" sz="1200" dirty="0" err="1">
                <a:solidFill>
                  <a:srgbClr val="D3AC55"/>
                </a:solidFill>
                <a:cs typeface="+mn-ea"/>
                <a:sym typeface="+mn-lt"/>
              </a:rPr>
              <a:t>class_schedule</a:t>
            </a:r>
            <a:r>
              <a:rPr lang="zh-CN" altLang="en-US" sz="1200" dirty="0">
                <a:solidFill>
                  <a:srgbClr val="D3AC55"/>
                </a:solidFill>
                <a:cs typeface="+mn-ea"/>
                <a:sym typeface="+mn-lt"/>
              </a:rPr>
              <a:t>：</a:t>
            </a:r>
            <a:r>
              <a:rPr lang="en-US" altLang="zh-CN" sz="1200" dirty="0">
                <a:solidFill>
                  <a:srgbClr val="D3AC55"/>
                </a:solidFill>
                <a:cs typeface="+mn-ea"/>
                <a:sym typeface="+mn-lt"/>
              </a:rPr>
              <a:t>[</a:t>
            </a:r>
            <a:r>
              <a:rPr lang="zh-CN" altLang="en-US" sz="1200" dirty="0">
                <a:solidFill>
                  <a:srgbClr val="D3AC55"/>
                </a:solidFill>
                <a:cs typeface="+mn-ea"/>
                <a:sym typeface="+mn-lt"/>
              </a:rPr>
              <a:t>上课周数，课程名称，课程时间，上课时间，任课教师，上课地点或链接</a:t>
            </a:r>
            <a:r>
              <a:rPr lang="en-US" altLang="zh-CN" sz="1200" dirty="0">
                <a:solidFill>
                  <a:srgbClr val="D3AC55"/>
                </a:solidFill>
                <a:cs typeface="+mn-ea"/>
                <a:sym typeface="+mn-lt"/>
              </a:rPr>
              <a:t>]</a:t>
            </a:r>
            <a:endParaRPr lang="en-US" altLang="zh-CN" sz="1200" dirty="0">
              <a:solidFill>
                <a:srgbClr val="D3AC55"/>
              </a:solidFill>
              <a:cs typeface="+mn-ea"/>
              <a:sym typeface="+mn-lt"/>
            </a:endParaRPr>
          </a:p>
          <a:p>
            <a:pPr>
              <a:lnSpc>
                <a:spcPct val="150000"/>
              </a:lnSpc>
            </a:pPr>
            <a:r>
              <a:rPr lang="zh-CN" altLang="en-US" sz="1200" dirty="0">
                <a:solidFill>
                  <a:srgbClr val="D3AC55"/>
                </a:solidFill>
                <a:cs typeface="+mn-ea"/>
                <a:sym typeface="+mn-lt"/>
              </a:rPr>
              <a:t>用户输入信息列表</a:t>
            </a:r>
            <a:r>
              <a:rPr lang="en-US" altLang="zh-CN" sz="1200" dirty="0">
                <a:solidFill>
                  <a:srgbClr val="D3AC55"/>
                </a:solidFill>
                <a:cs typeface="+mn-ea"/>
                <a:sym typeface="+mn-lt"/>
              </a:rPr>
              <a:t>		</a:t>
            </a:r>
            <a:r>
              <a:rPr lang="en-US" altLang="zh-CN" sz="1200" dirty="0" err="1">
                <a:solidFill>
                  <a:srgbClr val="D3AC55"/>
                </a:solidFill>
                <a:cs typeface="+mn-ea"/>
                <a:sym typeface="+mn-lt"/>
              </a:rPr>
              <a:t>input_messages</a:t>
            </a:r>
            <a:r>
              <a:rPr lang="zh-CN" altLang="en-US" sz="1200" dirty="0">
                <a:solidFill>
                  <a:srgbClr val="D3AC55"/>
                </a:solidFill>
                <a:cs typeface="+mn-ea"/>
                <a:sym typeface="+mn-lt"/>
              </a:rPr>
              <a:t>：</a:t>
            </a:r>
            <a:r>
              <a:rPr lang="en-US" altLang="zh-CN" sz="1200" dirty="0">
                <a:solidFill>
                  <a:srgbClr val="D3AC55"/>
                </a:solidFill>
                <a:cs typeface="+mn-ea"/>
                <a:sym typeface="+mn-lt"/>
              </a:rPr>
              <a:t>[</a:t>
            </a:r>
            <a:r>
              <a:rPr lang="zh-CN" altLang="en-US" sz="1200" dirty="0">
                <a:solidFill>
                  <a:srgbClr val="D3AC55"/>
                </a:solidFill>
                <a:cs typeface="+mn-ea"/>
                <a:sym typeface="+mn-lt"/>
              </a:rPr>
              <a:t>待办事项具体内容</a:t>
            </a:r>
            <a:r>
              <a:rPr lang="en-US" altLang="zh-CN" sz="1200" dirty="0">
                <a:solidFill>
                  <a:srgbClr val="D3AC55"/>
                </a:solidFill>
                <a:cs typeface="+mn-ea"/>
                <a:sym typeface="+mn-lt"/>
              </a:rPr>
              <a:t>str</a:t>
            </a:r>
            <a:r>
              <a:rPr lang="zh-CN" altLang="en-US" sz="1200" dirty="0">
                <a:solidFill>
                  <a:srgbClr val="D3AC55"/>
                </a:solidFill>
                <a:cs typeface="+mn-ea"/>
                <a:sym typeface="+mn-lt"/>
              </a:rPr>
              <a:t>，提醒时间</a:t>
            </a:r>
            <a:r>
              <a:rPr lang="en-US" altLang="zh-CN" sz="1200" dirty="0">
                <a:solidFill>
                  <a:srgbClr val="D3AC55"/>
                </a:solidFill>
                <a:cs typeface="+mn-ea"/>
                <a:sym typeface="+mn-lt"/>
              </a:rPr>
              <a:t>str]</a:t>
            </a:r>
            <a:endParaRPr lang="en-US" altLang="zh-CN" sz="1200" dirty="0">
              <a:solidFill>
                <a:srgbClr val="D3AC55"/>
              </a:solidFill>
              <a:cs typeface="+mn-ea"/>
              <a:sym typeface="+mn-lt"/>
            </a:endParaRPr>
          </a:p>
          <a:p>
            <a:pPr>
              <a:lnSpc>
                <a:spcPct val="150000"/>
              </a:lnSpc>
            </a:pPr>
            <a:r>
              <a:rPr lang="zh-CN" altLang="en-US" sz="1200" dirty="0">
                <a:solidFill>
                  <a:srgbClr val="D3AC55"/>
                </a:solidFill>
                <a:cs typeface="+mn-ea"/>
                <a:sym typeface="+mn-lt"/>
              </a:rPr>
              <a:t>课程列表</a:t>
            </a:r>
            <a:r>
              <a:rPr lang="en-US" altLang="zh-CN" sz="1200" dirty="0">
                <a:solidFill>
                  <a:srgbClr val="D3AC55"/>
                </a:solidFill>
                <a:cs typeface="+mn-ea"/>
                <a:sym typeface="+mn-lt"/>
              </a:rPr>
              <a:t>			</a:t>
            </a:r>
            <a:r>
              <a:rPr lang="en-US" altLang="zh-CN" sz="1200" dirty="0" err="1">
                <a:solidFill>
                  <a:srgbClr val="D3AC55"/>
                </a:solidFill>
                <a:cs typeface="+mn-ea"/>
                <a:sym typeface="+mn-lt"/>
              </a:rPr>
              <a:t>bupt_class</a:t>
            </a:r>
            <a:r>
              <a:rPr lang="zh-CN" altLang="en-US" sz="1200" dirty="0">
                <a:solidFill>
                  <a:srgbClr val="D3AC55"/>
                </a:solidFill>
                <a:cs typeface="+mn-ea"/>
                <a:sym typeface="+mn-lt"/>
              </a:rPr>
              <a:t>：</a:t>
            </a:r>
            <a:r>
              <a:rPr lang="en-US" altLang="zh-CN" sz="1200" dirty="0">
                <a:solidFill>
                  <a:srgbClr val="D3AC55"/>
                </a:solidFill>
                <a:cs typeface="+mn-ea"/>
                <a:sym typeface="+mn-lt"/>
              </a:rPr>
              <a:t>[</a:t>
            </a:r>
            <a:r>
              <a:rPr lang="zh-CN" altLang="en-US" sz="1200" dirty="0">
                <a:solidFill>
                  <a:srgbClr val="D3AC55"/>
                </a:solidFill>
                <a:cs typeface="+mn-ea"/>
                <a:sym typeface="+mn-lt"/>
              </a:rPr>
              <a:t>课程名称</a:t>
            </a:r>
            <a:r>
              <a:rPr lang="en-US" altLang="zh-CN" sz="1200" dirty="0">
                <a:solidFill>
                  <a:srgbClr val="D3AC55"/>
                </a:solidFill>
                <a:cs typeface="+mn-ea"/>
                <a:sym typeface="+mn-lt"/>
              </a:rPr>
              <a:t>str</a:t>
            </a:r>
            <a:r>
              <a:rPr lang="zh-CN" altLang="en-US" sz="1200" dirty="0">
                <a:solidFill>
                  <a:srgbClr val="D3AC55"/>
                </a:solidFill>
                <a:cs typeface="+mn-ea"/>
                <a:sym typeface="+mn-lt"/>
              </a:rPr>
              <a:t>，课程时间</a:t>
            </a:r>
            <a:r>
              <a:rPr lang="en-US" altLang="zh-CN" sz="1200" dirty="0">
                <a:solidFill>
                  <a:srgbClr val="D3AC55"/>
                </a:solidFill>
                <a:cs typeface="+mn-ea"/>
                <a:sym typeface="+mn-lt"/>
              </a:rPr>
              <a:t>int</a:t>
            </a:r>
            <a:r>
              <a:rPr lang="zh-CN" altLang="en-US" sz="1200" dirty="0">
                <a:solidFill>
                  <a:srgbClr val="D3AC55"/>
                </a:solidFill>
                <a:cs typeface="+mn-ea"/>
                <a:sym typeface="+mn-lt"/>
              </a:rPr>
              <a:t>，任课教师</a:t>
            </a:r>
            <a:r>
              <a:rPr lang="en-US" altLang="zh-CN" sz="1200" dirty="0">
                <a:solidFill>
                  <a:srgbClr val="D3AC55"/>
                </a:solidFill>
                <a:cs typeface="+mn-ea"/>
                <a:sym typeface="+mn-lt"/>
              </a:rPr>
              <a:t>str</a:t>
            </a:r>
            <a:r>
              <a:rPr lang="zh-CN" altLang="en-US" sz="1200" dirty="0">
                <a:solidFill>
                  <a:srgbClr val="D3AC55"/>
                </a:solidFill>
                <a:cs typeface="+mn-ea"/>
                <a:sym typeface="+mn-lt"/>
              </a:rPr>
              <a:t>，上课地点或链接</a:t>
            </a:r>
            <a:r>
              <a:rPr lang="en-US" altLang="zh-CN" sz="1200" dirty="0">
                <a:solidFill>
                  <a:srgbClr val="D3AC55"/>
                </a:solidFill>
                <a:cs typeface="+mn-ea"/>
                <a:sym typeface="+mn-lt"/>
              </a:rPr>
              <a:t>str ]</a:t>
            </a:r>
            <a:endParaRPr lang="en-US" altLang="zh-CN" sz="1200" dirty="0">
              <a:solidFill>
                <a:srgbClr val="D3AC55"/>
              </a:solidFill>
              <a:cs typeface="+mn-ea"/>
              <a:sym typeface="+mn-lt"/>
            </a:endParaRPr>
          </a:p>
          <a:p>
            <a:pPr>
              <a:lnSpc>
                <a:spcPct val="150000"/>
              </a:lnSpc>
            </a:pPr>
            <a:r>
              <a:rPr lang="zh-CN" altLang="en-US" sz="1200" dirty="0">
                <a:solidFill>
                  <a:srgbClr val="D3AC55"/>
                </a:solidFill>
                <a:cs typeface="+mn-ea"/>
                <a:sym typeface="+mn-lt"/>
              </a:rPr>
              <a:t>上课周列表</a:t>
            </a:r>
            <a:r>
              <a:rPr lang="en-US" altLang="zh-CN" sz="1200" dirty="0">
                <a:solidFill>
                  <a:srgbClr val="D3AC55"/>
                </a:solidFill>
                <a:cs typeface="+mn-ea"/>
                <a:sym typeface="+mn-lt"/>
              </a:rPr>
              <a:t>			</a:t>
            </a:r>
            <a:r>
              <a:rPr lang="en-US" altLang="zh-CN" sz="1200" dirty="0" err="1">
                <a:solidFill>
                  <a:srgbClr val="D3AC55"/>
                </a:solidFill>
                <a:cs typeface="+mn-ea"/>
                <a:sym typeface="+mn-lt"/>
              </a:rPr>
              <a:t>week_info</a:t>
            </a:r>
            <a:r>
              <a:rPr lang="zh-CN" altLang="en-US" sz="1200" dirty="0">
                <a:solidFill>
                  <a:srgbClr val="D3AC55"/>
                </a:solidFill>
                <a:cs typeface="+mn-ea"/>
                <a:sym typeface="+mn-lt"/>
              </a:rPr>
              <a:t>：</a:t>
            </a:r>
            <a:r>
              <a:rPr lang="en-US" altLang="zh-CN" sz="1200" dirty="0">
                <a:solidFill>
                  <a:srgbClr val="D3AC55"/>
                </a:solidFill>
                <a:cs typeface="+mn-ea"/>
                <a:sym typeface="+mn-lt"/>
              </a:rPr>
              <a:t>[</a:t>
            </a:r>
            <a:r>
              <a:rPr lang="zh-CN" altLang="en-US" sz="1200" dirty="0">
                <a:solidFill>
                  <a:srgbClr val="D3AC55"/>
                </a:solidFill>
                <a:cs typeface="+mn-ea"/>
                <a:sym typeface="+mn-lt"/>
              </a:rPr>
              <a:t>课程列表</a:t>
            </a:r>
            <a:r>
              <a:rPr lang="en-US" altLang="zh-CN" sz="1200" dirty="0">
                <a:solidFill>
                  <a:srgbClr val="D3AC55"/>
                </a:solidFill>
                <a:cs typeface="+mn-ea"/>
                <a:sym typeface="+mn-lt"/>
              </a:rPr>
              <a:t>1bupt_class1</a:t>
            </a:r>
            <a:r>
              <a:rPr lang="zh-CN" altLang="en-US" sz="1200" dirty="0">
                <a:solidFill>
                  <a:srgbClr val="D3AC55"/>
                </a:solidFill>
                <a:cs typeface="+mn-ea"/>
                <a:sym typeface="+mn-lt"/>
              </a:rPr>
              <a:t>，课程列表</a:t>
            </a:r>
            <a:r>
              <a:rPr lang="en-US" altLang="zh-CN" sz="1200" dirty="0">
                <a:solidFill>
                  <a:srgbClr val="D3AC55"/>
                </a:solidFill>
                <a:cs typeface="+mn-ea"/>
                <a:sym typeface="+mn-lt"/>
              </a:rPr>
              <a:t>2bupt_class2……]</a:t>
            </a:r>
            <a:endParaRPr lang="en-US" altLang="zh-CN" sz="1200" dirty="0">
              <a:solidFill>
                <a:srgbClr val="D3AC55"/>
              </a:solidFill>
              <a:cs typeface="+mn-ea"/>
              <a:sym typeface="+mn-lt"/>
            </a:endParaRPr>
          </a:p>
          <a:p>
            <a:pPr>
              <a:lnSpc>
                <a:spcPct val="150000"/>
              </a:lnSpc>
            </a:pPr>
            <a:r>
              <a:rPr lang="zh-CN" altLang="en-US" sz="1200" dirty="0">
                <a:solidFill>
                  <a:srgbClr val="D3AC55"/>
                </a:solidFill>
                <a:cs typeface="+mn-ea"/>
                <a:sym typeface="+mn-lt"/>
              </a:rPr>
              <a:t>课程表列表</a:t>
            </a:r>
            <a:r>
              <a:rPr lang="en-US" altLang="zh-CN" sz="1200" dirty="0">
                <a:solidFill>
                  <a:srgbClr val="D3AC55"/>
                </a:solidFill>
                <a:cs typeface="+mn-ea"/>
                <a:sym typeface="+mn-lt"/>
              </a:rPr>
              <a:t>			</a:t>
            </a:r>
            <a:r>
              <a:rPr lang="en-US" altLang="zh-CN" sz="1200" dirty="0" err="1">
                <a:solidFill>
                  <a:srgbClr val="D3AC55"/>
                </a:solidFill>
                <a:cs typeface="+mn-ea"/>
                <a:sym typeface="+mn-lt"/>
              </a:rPr>
              <a:t>term_info</a:t>
            </a:r>
            <a:r>
              <a:rPr lang="zh-CN" altLang="en-US" sz="1200" dirty="0">
                <a:solidFill>
                  <a:srgbClr val="D3AC55"/>
                </a:solidFill>
                <a:cs typeface="+mn-ea"/>
                <a:sym typeface="+mn-lt"/>
              </a:rPr>
              <a:t>：</a:t>
            </a:r>
            <a:r>
              <a:rPr lang="en-US" altLang="zh-CN" sz="1200" dirty="0">
                <a:solidFill>
                  <a:srgbClr val="D3AC55"/>
                </a:solidFill>
                <a:cs typeface="+mn-ea"/>
                <a:sym typeface="+mn-lt"/>
              </a:rPr>
              <a:t>[</a:t>
            </a:r>
            <a:r>
              <a:rPr lang="zh-CN" altLang="en-US" sz="1200" dirty="0">
                <a:solidFill>
                  <a:srgbClr val="D3AC55"/>
                </a:solidFill>
                <a:cs typeface="+mn-ea"/>
                <a:sym typeface="+mn-lt"/>
              </a:rPr>
              <a:t>上课周列表</a:t>
            </a:r>
            <a:r>
              <a:rPr lang="en-US" altLang="zh-CN" sz="1200" dirty="0">
                <a:solidFill>
                  <a:srgbClr val="D3AC55"/>
                </a:solidFill>
                <a:cs typeface="+mn-ea"/>
                <a:sym typeface="+mn-lt"/>
              </a:rPr>
              <a:t>1week_info1</a:t>
            </a:r>
            <a:r>
              <a:rPr lang="zh-CN" altLang="en-US" sz="1200" dirty="0">
                <a:solidFill>
                  <a:srgbClr val="D3AC55"/>
                </a:solidFill>
                <a:cs typeface="+mn-ea"/>
                <a:sym typeface="+mn-lt"/>
              </a:rPr>
              <a:t>，上课周列表</a:t>
            </a:r>
            <a:r>
              <a:rPr lang="en-US" altLang="zh-CN" sz="1200" dirty="0">
                <a:solidFill>
                  <a:srgbClr val="D3AC55"/>
                </a:solidFill>
                <a:cs typeface="+mn-ea"/>
                <a:sym typeface="+mn-lt"/>
              </a:rPr>
              <a:t>2week_info2……]</a:t>
            </a:r>
            <a:endParaRPr lang="en-US" altLang="zh-CN" sz="1200" dirty="0">
              <a:solidFill>
                <a:srgbClr val="D3AC55"/>
              </a:solidFill>
              <a:cs typeface="+mn-ea"/>
              <a:sym typeface="+mn-lt"/>
            </a:endParaRPr>
          </a:p>
          <a:p>
            <a:pPr>
              <a:lnSpc>
                <a:spcPct val="150000"/>
              </a:lnSpc>
            </a:pPr>
            <a:r>
              <a:rPr lang="zh-CN" altLang="en-US" sz="1200" dirty="0">
                <a:solidFill>
                  <a:srgbClr val="D3AC55"/>
                </a:solidFill>
                <a:cs typeface="+mn-ea"/>
                <a:sym typeface="+mn-lt"/>
              </a:rPr>
              <a:t>待办事项信息时间列表</a:t>
            </a:r>
            <a:r>
              <a:rPr lang="en-US" altLang="zh-CN" sz="1200" dirty="0">
                <a:solidFill>
                  <a:srgbClr val="D3AC55"/>
                </a:solidFill>
                <a:cs typeface="+mn-ea"/>
                <a:sym typeface="+mn-lt"/>
              </a:rPr>
              <a:t>		</a:t>
            </a:r>
            <a:r>
              <a:rPr lang="en-US" altLang="zh-CN" sz="1200" dirty="0" err="1">
                <a:solidFill>
                  <a:srgbClr val="D3AC55"/>
                </a:solidFill>
                <a:cs typeface="+mn-ea"/>
                <a:sym typeface="+mn-lt"/>
              </a:rPr>
              <a:t>to_do_time</a:t>
            </a:r>
            <a:r>
              <a:rPr lang="zh-CN" altLang="en-US" sz="1200" dirty="0">
                <a:solidFill>
                  <a:srgbClr val="D3AC55"/>
                </a:solidFill>
                <a:cs typeface="+mn-ea"/>
                <a:sym typeface="+mn-lt"/>
              </a:rPr>
              <a:t>：</a:t>
            </a:r>
            <a:r>
              <a:rPr lang="en-US" altLang="zh-CN" sz="1200" dirty="0">
                <a:solidFill>
                  <a:srgbClr val="D3AC55"/>
                </a:solidFill>
                <a:cs typeface="+mn-ea"/>
                <a:sym typeface="+mn-lt"/>
              </a:rPr>
              <a:t>[</a:t>
            </a:r>
            <a:r>
              <a:rPr lang="zh-CN" altLang="en-US" sz="1200" dirty="0">
                <a:solidFill>
                  <a:srgbClr val="D3AC55"/>
                </a:solidFill>
                <a:cs typeface="+mn-ea"/>
                <a:sym typeface="+mn-lt"/>
              </a:rPr>
              <a:t>时间</a:t>
            </a:r>
            <a:r>
              <a:rPr lang="en-US" altLang="zh-CN" sz="1200" dirty="0">
                <a:solidFill>
                  <a:srgbClr val="D3AC55"/>
                </a:solidFill>
                <a:cs typeface="+mn-ea"/>
                <a:sym typeface="+mn-lt"/>
              </a:rPr>
              <a:t>1</a:t>
            </a:r>
            <a:r>
              <a:rPr lang="zh-CN" altLang="en-US" sz="1200" dirty="0">
                <a:solidFill>
                  <a:srgbClr val="D3AC55"/>
                </a:solidFill>
                <a:cs typeface="+mn-ea"/>
                <a:sym typeface="+mn-lt"/>
              </a:rPr>
              <a:t>（</a:t>
            </a:r>
            <a:r>
              <a:rPr lang="en-US" altLang="zh-CN" sz="1200" dirty="0">
                <a:solidFill>
                  <a:srgbClr val="D3AC55"/>
                </a:solidFill>
                <a:cs typeface="+mn-ea"/>
                <a:sym typeface="+mn-lt"/>
              </a:rPr>
              <a:t>str</a:t>
            </a:r>
            <a:r>
              <a:rPr lang="zh-CN" altLang="en-US" sz="1200" dirty="0">
                <a:solidFill>
                  <a:srgbClr val="D3AC55"/>
                </a:solidFill>
                <a:cs typeface="+mn-ea"/>
                <a:sym typeface="+mn-lt"/>
              </a:rPr>
              <a:t>）</a:t>
            </a:r>
            <a:r>
              <a:rPr lang="en-US" altLang="zh-CN" sz="1200" dirty="0">
                <a:solidFill>
                  <a:srgbClr val="D3AC55"/>
                </a:solidFill>
                <a:cs typeface="+mn-ea"/>
                <a:sym typeface="+mn-lt"/>
              </a:rPr>
              <a:t>,</a:t>
            </a:r>
            <a:r>
              <a:rPr lang="zh-CN" altLang="en-US" sz="1200" dirty="0">
                <a:solidFill>
                  <a:srgbClr val="D3AC55"/>
                </a:solidFill>
                <a:cs typeface="+mn-ea"/>
                <a:sym typeface="+mn-lt"/>
              </a:rPr>
              <a:t>时间</a:t>
            </a:r>
            <a:r>
              <a:rPr lang="en-US" altLang="zh-CN" sz="1200" dirty="0">
                <a:solidFill>
                  <a:srgbClr val="D3AC55"/>
                </a:solidFill>
                <a:cs typeface="+mn-ea"/>
                <a:sym typeface="+mn-lt"/>
              </a:rPr>
              <a:t>2</a:t>
            </a:r>
            <a:r>
              <a:rPr lang="zh-CN" altLang="en-US" sz="1200" dirty="0">
                <a:solidFill>
                  <a:srgbClr val="D3AC55"/>
                </a:solidFill>
                <a:cs typeface="+mn-ea"/>
                <a:sym typeface="+mn-lt"/>
              </a:rPr>
              <a:t>（</a:t>
            </a:r>
            <a:r>
              <a:rPr lang="en-US" altLang="zh-CN" sz="1200" dirty="0">
                <a:solidFill>
                  <a:srgbClr val="D3AC55"/>
                </a:solidFill>
                <a:cs typeface="+mn-ea"/>
                <a:sym typeface="+mn-lt"/>
              </a:rPr>
              <a:t>str</a:t>
            </a:r>
            <a:r>
              <a:rPr lang="zh-CN" altLang="en-US" sz="1200" dirty="0">
                <a:solidFill>
                  <a:srgbClr val="D3AC55"/>
                </a:solidFill>
                <a:cs typeface="+mn-ea"/>
                <a:sym typeface="+mn-lt"/>
              </a:rPr>
              <a:t>）</a:t>
            </a:r>
            <a:r>
              <a:rPr lang="en-US" altLang="zh-CN" sz="1200" dirty="0">
                <a:solidFill>
                  <a:srgbClr val="D3AC55"/>
                </a:solidFill>
                <a:cs typeface="+mn-ea"/>
                <a:sym typeface="+mn-lt"/>
              </a:rPr>
              <a:t>, .......]</a:t>
            </a:r>
            <a:endParaRPr lang="en-US" altLang="zh-CN" sz="1200" dirty="0">
              <a:solidFill>
                <a:srgbClr val="D3AC55"/>
              </a:solidFill>
              <a:cs typeface="+mn-ea"/>
              <a:sym typeface="+mn-lt"/>
            </a:endParaRPr>
          </a:p>
          <a:p>
            <a:pPr>
              <a:lnSpc>
                <a:spcPct val="150000"/>
              </a:lnSpc>
            </a:pPr>
            <a:r>
              <a:rPr lang="zh-CN" altLang="en-US" sz="1200" dirty="0">
                <a:solidFill>
                  <a:srgbClr val="D3AC55"/>
                </a:solidFill>
                <a:cs typeface="+mn-ea"/>
                <a:sym typeface="+mn-lt"/>
              </a:rPr>
              <a:t>待办事项信息事项列表</a:t>
            </a:r>
            <a:r>
              <a:rPr lang="en-US" altLang="zh-CN" sz="1200" dirty="0">
                <a:solidFill>
                  <a:srgbClr val="D3AC55"/>
                </a:solidFill>
                <a:cs typeface="+mn-ea"/>
                <a:sym typeface="+mn-lt"/>
              </a:rPr>
              <a:t>		</a:t>
            </a:r>
            <a:r>
              <a:rPr lang="en-US" altLang="zh-CN" sz="1200" dirty="0" err="1">
                <a:solidFill>
                  <a:srgbClr val="D3AC55"/>
                </a:solidFill>
                <a:cs typeface="+mn-ea"/>
                <a:sym typeface="+mn-lt"/>
              </a:rPr>
              <a:t>to_do_things</a:t>
            </a:r>
            <a:r>
              <a:rPr lang="en-US" altLang="zh-CN" sz="1200" dirty="0">
                <a:solidFill>
                  <a:srgbClr val="D3AC55"/>
                </a:solidFill>
                <a:cs typeface="+mn-ea"/>
                <a:sym typeface="+mn-lt"/>
              </a:rPr>
              <a:t>: 	 [</a:t>
            </a:r>
            <a:r>
              <a:rPr lang="zh-CN" altLang="en-US" sz="1200" dirty="0">
                <a:solidFill>
                  <a:srgbClr val="D3AC55"/>
                </a:solidFill>
                <a:cs typeface="+mn-ea"/>
                <a:sym typeface="+mn-lt"/>
              </a:rPr>
              <a:t>事件</a:t>
            </a:r>
            <a:r>
              <a:rPr lang="en-US" altLang="zh-CN" sz="1200" dirty="0">
                <a:solidFill>
                  <a:srgbClr val="D3AC55"/>
                </a:solidFill>
                <a:cs typeface="+mn-ea"/>
                <a:sym typeface="+mn-lt"/>
              </a:rPr>
              <a:t>1</a:t>
            </a:r>
            <a:r>
              <a:rPr lang="zh-CN" altLang="en-US" sz="1200" dirty="0">
                <a:solidFill>
                  <a:srgbClr val="D3AC55"/>
                </a:solidFill>
                <a:cs typeface="+mn-ea"/>
                <a:sym typeface="+mn-lt"/>
              </a:rPr>
              <a:t>（</a:t>
            </a:r>
            <a:r>
              <a:rPr lang="en-US" altLang="zh-CN" sz="1200" dirty="0">
                <a:solidFill>
                  <a:srgbClr val="D3AC55"/>
                </a:solidFill>
                <a:cs typeface="+mn-ea"/>
                <a:sym typeface="+mn-lt"/>
              </a:rPr>
              <a:t>str</a:t>
            </a:r>
            <a:r>
              <a:rPr lang="zh-CN" altLang="en-US" sz="1200" dirty="0">
                <a:solidFill>
                  <a:srgbClr val="D3AC55"/>
                </a:solidFill>
                <a:cs typeface="+mn-ea"/>
                <a:sym typeface="+mn-lt"/>
              </a:rPr>
              <a:t>）</a:t>
            </a:r>
            <a:r>
              <a:rPr lang="en-US" altLang="zh-CN" sz="1200" dirty="0">
                <a:solidFill>
                  <a:srgbClr val="D3AC55"/>
                </a:solidFill>
                <a:cs typeface="+mn-ea"/>
                <a:sym typeface="+mn-lt"/>
              </a:rPr>
              <a:t>,</a:t>
            </a:r>
            <a:r>
              <a:rPr lang="zh-CN" altLang="en-US" sz="1200" dirty="0">
                <a:solidFill>
                  <a:srgbClr val="D3AC55"/>
                </a:solidFill>
                <a:cs typeface="+mn-ea"/>
                <a:sym typeface="+mn-lt"/>
              </a:rPr>
              <a:t>事件</a:t>
            </a:r>
            <a:r>
              <a:rPr lang="en-US" altLang="zh-CN" sz="1200" dirty="0">
                <a:solidFill>
                  <a:srgbClr val="D3AC55"/>
                </a:solidFill>
                <a:cs typeface="+mn-ea"/>
                <a:sym typeface="+mn-lt"/>
              </a:rPr>
              <a:t>2</a:t>
            </a:r>
            <a:r>
              <a:rPr lang="zh-CN" altLang="en-US" sz="1200" dirty="0">
                <a:solidFill>
                  <a:srgbClr val="D3AC55"/>
                </a:solidFill>
                <a:cs typeface="+mn-ea"/>
                <a:sym typeface="+mn-lt"/>
              </a:rPr>
              <a:t>（</a:t>
            </a:r>
            <a:r>
              <a:rPr lang="en-US" altLang="zh-CN" sz="1200" dirty="0">
                <a:solidFill>
                  <a:srgbClr val="D3AC55"/>
                </a:solidFill>
                <a:cs typeface="+mn-ea"/>
                <a:sym typeface="+mn-lt"/>
              </a:rPr>
              <a:t>str</a:t>
            </a:r>
            <a:r>
              <a:rPr lang="zh-CN" altLang="en-US" sz="1200" dirty="0">
                <a:solidFill>
                  <a:srgbClr val="D3AC55"/>
                </a:solidFill>
                <a:cs typeface="+mn-ea"/>
                <a:sym typeface="+mn-lt"/>
              </a:rPr>
              <a:t>）</a:t>
            </a:r>
            <a:r>
              <a:rPr lang="en-US" altLang="zh-CN" sz="1200" dirty="0">
                <a:solidFill>
                  <a:srgbClr val="D3AC55"/>
                </a:solidFill>
                <a:cs typeface="+mn-ea"/>
                <a:sym typeface="+mn-lt"/>
              </a:rPr>
              <a:t>, ......]</a:t>
            </a:r>
            <a:endParaRPr lang="en-US" altLang="zh-CN" sz="1200" dirty="0">
              <a:solidFill>
                <a:srgbClr val="D3AC55"/>
              </a:solidFill>
              <a:cs typeface="+mn-ea"/>
              <a:sym typeface="+mn-lt"/>
            </a:endParaRPr>
          </a:p>
          <a:p>
            <a:pPr>
              <a:lnSpc>
                <a:spcPct val="150000"/>
              </a:lnSpc>
            </a:pPr>
            <a:endParaRPr lang="en-US" altLang="zh-CN" sz="1000" dirty="0">
              <a:solidFill>
                <a:srgbClr val="D3AC55"/>
              </a:solidFill>
              <a:cs typeface="+mn-ea"/>
              <a:sym typeface="+mn-lt"/>
            </a:endParaRPr>
          </a:p>
          <a:p>
            <a:pPr>
              <a:lnSpc>
                <a:spcPct val="150000"/>
              </a:lnSpc>
            </a:pPr>
            <a:r>
              <a:rPr lang="zh-CN" altLang="en-US" sz="1200" dirty="0">
                <a:solidFill>
                  <a:srgbClr val="D3AC55"/>
                </a:solidFill>
                <a:cs typeface="+mn-ea"/>
                <a:sym typeface="+mn-lt"/>
              </a:rPr>
              <a:t>存储信息数据结构：</a:t>
            </a:r>
            <a:r>
              <a:rPr lang="en-US" altLang="zh-CN" sz="1000" dirty="0">
                <a:solidFill>
                  <a:srgbClr val="D3AC55"/>
                </a:solidFill>
                <a:cs typeface="+mn-ea"/>
                <a:sym typeface="+mn-lt"/>
              </a:rPr>
              <a:t>		</a:t>
            </a:r>
            <a:endParaRPr lang="en-US" altLang="zh-CN" sz="1000" dirty="0">
              <a:solidFill>
                <a:srgbClr val="D3AC55"/>
              </a:solidFill>
              <a:cs typeface="+mn-ea"/>
              <a:sym typeface="+mn-lt"/>
            </a:endParaRPr>
          </a:p>
          <a:p>
            <a:pPr>
              <a:lnSpc>
                <a:spcPct val="150000"/>
              </a:lnSpc>
            </a:pPr>
            <a:r>
              <a:rPr lang="zh-CN" altLang="en-US" sz="1200" dirty="0">
                <a:solidFill>
                  <a:srgbClr val="D3AC55"/>
                </a:solidFill>
                <a:cs typeface="+mn-ea"/>
                <a:sym typeface="+mn-lt"/>
              </a:rPr>
              <a:t>爬取网页信息：</a:t>
            </a:r>
            <a:r>
              <a:rPr lang="en-US" altLang="zh-CN" sz="1200" dirty="0" err="1">
                <a:solidFill>
                  <a:srgbClr val="D3AC55"/>
                </a:solidFill>
                <a:cs typeface="+mn-ea"/>
                <a:sym typeface="+mn-lt"/>
              </a:rPr>
              <a:t>dataframe</a:t>
            </a:r>
            <a:r>
              <a:rPr lang="zh-CN" altLang="en-US" sz="1200" dirty="0">
                <a:solidFill>
                  <a:srgbClr val="D3AC55"/>
                </a:solidFill>
                <a:cs typeface="+mn-ea"/>
                <a:sym typeface="+mn-lt"/>
              </a:rPr>
              <a:t>类型，</a:t>
            </a:r>
            <a:r>
              <a:rPr lang="en-US" altLang="zh-CN" sz="1200" dirty="0">
                <a:solidFill>
                  <a:srgbClr val="D3AC55"/>
                </a:solidFill>
                <a:cs typeface="+mn-ea"/>
                <a:sym typeface="+mn-lt"/>
              </a:rPr>
              <a:t>pandas</a:t>
            </a:r>
            <a:r>
              <a:rPr lang="zh-CN" altLang="en-US" sz="1200" dirty="0">
                <a:solidFill>
                  <a:srgbClr val="D3AC55"/>
                </a:solidFill>
                <a:cs typeface="+mn-ea"/>
                <a:sym typeface="+mn-lt"/>
              </a:rPr>
              <a:t>库爬取下来的网页信息暂时存储，直接访问。</a:t>
            </a:r>
            <a:endParaRPr lang="zh-CN" altLang="en-US" sz="1200" dirty="0">
              <a:solidFill>
                <a:srgbClr val="D3AC55"/>
              </a:solidFill>
              <a:cs typeface="+mn-ea"/>
              <a:sym typeface="+mn-lt"/>
            </a:endParaRPr>
          </a:p>
          <a:p>
            <a:pPr>
              <a:lnSpc>
                <a:spcPct val="150000"/>
              </a:lnSpc>
            </a:pPr>
            <a:r>
              <a:rPr lang="zh-CN" altLang="en-US" sz="1200" dirty="0">
                <a:solidFill>
                  <a:srgbClr val="D3AC55"/>
                </a:solidFill>
                <a:cs typeface="+mn-ea"/>
                <a:sym typeface="+mn-lt"/>
              </a:rPr>
              <a:t>用户输入信息：</a:t>
            </a:r>
            <a:r>
              <a:rPr lang="en-US" altLang="zh-CN" sz="1200" dirty="0">
                <a:solidFill>
                  <a:srgbClr val="D3AC55"/>
                </a:solidFill>
                <a:cs typeface="+mn-ea"/>
                <a:sym typeface="+mn-lt"/>
              </a:rPr>
              <a:t>str</a:t>
            </a:r>
            <a:r>
              <a:rPr lang="zh-CN" altLang="en-US" sz="1200" dirty="0">
                <a:solidFill>
                  <a:srgbClr val="D3AC55"/>
                </a:solidFill>
                <a:cs typeface="+mn-ea"/>
                <a:sym typeface="+mn-lt"/>
              </a:rPr>
              <a:t>类型，直接访问不加密，长度不超过</a:t>
            </a:r>
            <a:r>
              <a:rPr lang="en-US" altLang="zh-CN" sz="1200" dirty="0">
                <a:solidFill>
                  <a:srgbClr val="D3AC55"/>
                </a:solidFill>
                <a:cs typeface="+mn-ea"/>
                <a:sym typeface="+mn-lt"/>
              </a:rPr>
              <a:t>1kb</a:t>
            </a:r>
            <a:r>
              <a:rPr lang="zh-CN" altLang="en-US" sz="1200" dirty="0">
                <a:solidFill>
                  <a:srgbClr val="D3AC55"/>
                </a:solidFill>
                <a:cs typeface="+mn-ea"/>
                <a:sym typeface="+mn-lt"/>
              </a:rPr>
              <a:t>，可长时间储存。</a:t>
            </a:r>
            <a:endParaRPr lang="zh-CN" altLang="en-US" sz="1200" dirty="0">
              <a:solidFill>
                <a:srgbClr val="D3AC55"/>
              </a:solidFill>
              <a:cs typeface="+mn-ea"/>
              <a:sym typeface="+mn-lt"/>
            </a:endParaRPr>
          </a:p>
          <a:p>
            <a:pPr>
              <a:lnSpc>
                <a:spcPct val="150000"/>
              </a:lnSpc>
            </a:pPr>
            <a:r>
              <a:rPr lang="zh-CN" altLang="en-US" sz="1200" dirty="0">
                <a:solidFill>
                  <a:srgbClr val="D3AC55"/>
                </a:solidFill>
                <a:cs typeface="+mn-ea"/>
                <a:sym typeface="+mn-lt"/>
              </a:rPr>
              <a:t>课程名称、任课教师、上课时间、上课地点或链接、代办事项具体内容、提醒时间、文件路径等：</a:t>
            </a:r>
            <a:r>
              <a:rPr lang="en-US" altLang="zh-CN" sz="1200" dirty="0">
                <a:solidFill>
                  <a:srgbClr val="D3AC55"/>
                </a:solidFill>
                <a:cs typeface="+mn-ea"/>
                <a:sym typeface="+mn-lt"/>
              </a:rPr>
              <a:t>str</a:t>
            </a:r>
            <a:r>
              <a:rPr lang="zh-CN" altLang="en-US" sz="1200" dirty="0">
                <a:solidFill>
                  <a:srgbClr val="D3AC55"/>
                </a:solidFill>
                <a:cs typeface="+mn-ea"/>
                <a:sym typeface="+mn-lt"/>
              </a:rPr>
              <a:t>类型，长度原则上不设限，可直接访问不加密</a:t>
            </a:r>
            <a:endParaRPr lang="zh-CN" altLang="en-US" sz="1200" dirty="0">
              <a:solidFill>
                <a:srgbClr val="D3AC55"/>
              </a:solidFill>
              <a:cs typeface="+mn-ea"/>
              <a:sym typeface="+mn-lt"/>
            </a:endParaRPr>
          </a:p>
          <a:p>
            <a:pPr>
              <a:lnSpc>
                <a:spcPct val="150000"/>
              </a:lnSpc>
            </a:pPr>
            <a:r>
              <a:rPr lang="zh-CN" altLang="en-US" sz="1200" dirty="0">
                <a:solidFill>
                  <a:srgbClr val="D3AC55"/>
                </a:solidFill>
                <a:cs typeface="+mn-ea"/>
                <a:sym typeface="+mn-lt"/>
              </a:rPr>
              <a:t>课程列表、上课周列表、课程表列表、文件路径列表：列表数据类型，可多个列表嵌套使用也可单独调用使用，可访问整体最大的课程表列表也可以直接访问最小的数据单元，长度不设限一般取决于课表信息量和校历长度，可根据用户需求选择是否加密。</a:t>
            </a:r>
            <a:endParaRPr lang="zh-CN" altLang="en-US" sz="1200" dirty="0">
              <a:solidFill>
                <a:srgbClr val="D3AC55"/>
              </a:solidFill>
              <a:cs typeface="+mn-ea"/>
              <a:sym typeface="+mn-lt"/>
            </a:endParaRPr>
          </a:p>
          <a:p>
            <a:pPr>
              <a:lnSpc>
                <a:spcPct val="150000"/>
              </a:lnSpc>
            </a:pPr>
            <a:r>
              <a:rPr lang="zh-CN" altLang="en-US" sz="1200" dirty="0">
                <a:solidFill>
                  <a:srgbClr val="D3AC55"/>
                </a:solidFill>
                <a:cs typeface="+mn-ea"/>
                <a:sym typeface="+mn-lt"/>
              </a:rPr>
              <a:t>提醒事件类型：类数据结构，其中包括的所有类成员均可直接访问，</a:t>
            </a:r>
            <a:r>
              <a:rPr lang="en-US" altLang="zh-CN" sz="1200" dirty="0">
                <a:solidFill>
                  <a:srgbClr val="D3AC55"/>
                </a:solidFill>
                <a:cs typeface="+mn-ea"/>
                <a:sym typeface="+mn-lt"/>
              </a:rPr>
              <a:t>int</a:t>
            </a:r>
            <a:r>
              <a:rPr lang="zh-CN" altLang="en-US" sz="1200" dirty="0">
                <a:solidFill>
                  <a:srgbClr val="D3AC55"/>
                </a:solidFill>
                <a:cs typeface="+mn-ea"/>
                <a:sym typeface="+mn-lt"/>
              </a:rPr>
              <a:t>类型存储采用单精度，</a:t>
            </a:r>
            <a:r>
              <a:rPr lang="en-US" altLang="zh-CN" sz="1200" dirty="0">
                <a:solidFill>
                  <a:srgbClr val="D3AC55"/>
                </a:solidFill>
                <a:cs typeface="+mn-ea"/>
                <a:sym typeface="+mn-lt"/>
              </a:rPr>
              <a:t>str</a:t>
            </a:r>
            <a:r>
              <a:rPr lang="zh-CN" altLang="en-US" sz="1200" dirty="0">
                <a:solidFill>
                  <a:srgbClr val="D3AC55"/>
                </a:solidFill>
                <a:cs typeface="+mn-ea"/>
                <a:sym typeface="+mn-lt"/>
              </a:rPr>
              <a:t>类型存储采用默认长度，时间存储精确到分钟。</a:t>
            </a:r>
            <a:endParaRPr lang="zh-CN" altLang="en-US" sz="1200" dirty="0">
              <a:solidFill>
                <a:srgbClr val="D3AC55"/>
              </a:solidFill>
              <a:cs typeface="+mn-ea"/>
              <a:sym typeface="+mn-lt"/>
            </a:endParaRPr>
          </a:p>
          <a:p>
            <a:pPr>
              <a:lnSpc>
                <a:spcPct val="150000"/>
              </a:lnSpc>
            </a:pPr>
            <a:endParaRPr lang="en-US" altLang="zh-CN" sz="1200" dirty="0">
              <a:solidFill>
                <a:srgbClr val="D3AC55"/>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p="http://schemas.openxmlformats.org/presentationml/2006/main">
  <p:tag name="KSO_WM_UNIT_PLACING_PICTURE_USER_VIEWPORT" val="{&quot;height&quot;:3810,&quot;width&quot;:726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0rl51wf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4378</Words>
  <Application>WPS 演示</Application>
  <PresentationFormat>自定义</PresentationFormat>
  <Paragraphs>282</Paragraphs>
  <Slides>23</Slides>
  <Notes>25</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23</vt:i4>
      </vt:variant>
    </vt:vector>
  </HeadingPairs>
  <TitlesOfParts>
    <vt:vector size="34" baseType="lpstr">
      <vt:lpstr>Arial</vt:lpstr>
      <vt:lpstr>宋体</vt:lpstr>
      <vt:lpstr>Wingdings</vt:lpstr>
      <vt:lpstr>微软雅黑</vt:lpstr>
      <vt:lpstr>方正细谭黑简体</vt:lpstr>
      <vt:lpstr>华文仿宋</vt:lpstr>
      <vt:lpstr>黑体</vt:lpstr>
      <vt:lpstr>等线</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黑金粒子</dc:title>
  <dc:creator>第一PPT</dc:creator>
  <cp:keywords>www.1ppt.com</cp:keywords>
  <dc:description>www.1ppt.com</dc:description>
  <cp:lastModifiedBy>huawei</cp:lastModifiedBy>
  <cp:revision>54</cp:revision>
  <dcterms:created xsi:type="dcterms:W3CDTF">2017-08-22T04:32:00Z</dcterms:created>
  <dcterms:modified xsi:type="dcterms:W3CDTF">2022-05-25T02:14:11Z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